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341" r:id="rId2"/>
    <p:sldId id="359" r:id="rId3"/>
    <p:sldId id="358" r:id="rId4"/>
    <p:sldId id="371" r:id="rId5"/>
    <p:sldId id="372" r:id="rId6"/>
    <p:sldId id="373" r:id="rId7"/>
    <p:sldId id="360" r:id="rId8"/>
    <p:sldId id="370" r:id="rId9"/>
    <p:sldId id="361" r:id="rId10"/>
    <p:sldId id="362" r:id="rId11"/>
    <p:sldId id="363" r:id="rId12"/>
    <p:sldId id="365" r:id="rId13"/>
    <p:sldId id="374" r:id="rId14"/>
    <p:sldId id="375" r:id="rId15"/>
    <p:sldId id="376" r:id="rId16"/>
    <p:sldId id="364" r:id="rId17"/>
    <p:sldId id="366" r:id="rId18"/>
    <p:sldId id="367" r:id="rId19"/>
    <p:sldId id="368" r:id="rId20"/>
    <p:sldId id="336" r:id="rId21"/>
    <p:sldId id="305" r:id="rId22"/>
    <p:sldId id="337" r:id="rId23"/>
    <p:sldId id="357" r:id="rId24"/>
  </p:sldIdLst>
  <p:sldSz cx="9906000" cy="6858000" type="A4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17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B83"/>
    <a:srgbClr val="F98D18"/>
    <a:srgbClr val="3CA6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0" autoAdjust="0"/>
    <p:restoredTop sz="95268" autoAdjust="0"/>
  </p:normalViewPr>
  <p:slideViewPr>
    <p:cSldViewPr>
      <p:cViewPr varScale="1">
        <p:scale>
          <a:sx n="94" d="100"/>
          <a:sy n="94" d="100"/>
        </p:scale>
        <p:origin x="794" y="34"/>
      </p:cViewPr>
      <p:guideLst>
        <p:guide orient="horz" pos="2880"/>
        <p:guide pos="175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9E943503-AD9B-4429-8062-02EEA1A48B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4B13B4C-02E0-47A1-85B1-8708504C114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DE84DB-553B-4AC2-B6B8-235FFEDEB49B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5256E1FE-572E-4541-B438-48DCB61C46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424363" y="857250"/>
            <a:ext cx="334327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4B0548DB-66C7-4981-88E0-4BD7FC33C4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F10EE7-62D2-44EF-B850-C1EBE98A901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4A0A41-13CA-43F9-ACDC-4F8D9CB944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AEFB7E-F9DC-466E-8321-3DE66893161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EFB7E-F9DC-466E-8321-3DE66893161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020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42950" y="2125980"/>
            <a:ext cx="84201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85900" y="3840480"/>
            <a:ext cx="69342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2953" y="204927"/>
            <a:ext cx="8860092" cy="300082"/>
          </a:xfrm>
        </p:spPr>
        <p:txBody>
          <a:bodyPr lIns="0" tIns="0" rIns="0" bIns="0"/>
          <a:lstStyle>
            <a:lvl1pPr>
              <a:defRPr sz="195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2953" y="204927"/>
            <a:ext cx="8860092" cy="300082"/>
          </a:xfrm>
        </p:spPr>
        <p:txBody>
          <a:bodyPr lIns="0" tIns="0" rIns="0" bIns="0"/>
          <a:lstStyle>
            <a:lvl1pPr>
              <a:defRPr sz="195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95300" y="1577340"/>
            <a:ext cx="430911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01590" y="1577340"/>
            <a:ext cx="430911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2953" y="204927"/>
            <a:ext cx="8860092" cy="300082"/>
          </a:xfrm>
        </p:spPr>
        <p:txBody>
          <a:bodyPr lIns="0" tIns="0" rIns="0" bIns="0"/>
          <a:lstStyle>
            <a:lvl1pPr>
              <a:defRPr sz="195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2316766" cy="6859522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0"/>
            <a:ext cx="148590" cy="6858000"/>
          </a:xfrm>
          <a:custGeom>
            <a:avLst/>
            <a:gdLst/>
            <a:ahLst/>
            <a:cxnLst/>
            <a:rect l="l" t="t" r="r" b="b"/>
            <a:pathLst>
              <a:path w="182880" h="6858000">
                <a:moveTo>
                  <a:pt x="182880" y="0"/>
                </a:moveTo>
                <a:lnTo>
                  <a:pt x="0" y="0"/>
                </a:lnTo>
                <a:lnTo>
                  <a:pt x="0" y="6858000"/>
                </a:lnTo>
                <a:lnTo>
                  <a:pt x="182880" y="6858000"/>
                </a:lnTo>
                <a:lnTo>
                  <a:pt x="182880" y="0"/>
                </a:lnTo>
                <a:close/>
              </a:path>
            </a:pathLst>
          </a:custGeom>
          <a:solidFill>
            <a:srgbClr val="766E53"/>
          </a:solidFill>
        </p:spPr>
        <p:txBody>
          <a:bodyPr wrap="square" lIns="0" tIns="0" rIns="0" bIns="0" rtlCol="0"/>
          <a:lstStyle/>
          <a:p>
            <a:endParaRPr sz="1463"/>
          </a:p>
        </p:txBody>
      </p:sp>
      <p:sp>
        <p:nvSpPr>
          <p:cNvPr id="19" name="bg object 19"/>
          <p:cNvSpPr/>
          <p:nvPr/>
        </p:nvSpPr>
        <p:spPr>
          <a:xfrm>
            <a:off x="0" y="714756"/>
            <a:ext cx="1293971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A42F0F"/>
          </a:solidFill>
        </p:spPr>
        <p:txBody>
          <a:bodyPr wrap="square" lIns="0" tIns="0" rIns="0" bIns="0" rtlCol="0"/>
          <a:lstStyle/>
          <a:p>
            <a:endParaRPr sz="1463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2953" y="204927"/>
            <a:ext cx="8860092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038047" y="1829435"/>
            <a:ext cx="62877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368040" y="6377940"/>
            <a:ext cx="31699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95300" y="6377940"/>
            <a:ext cx="22783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132320" y="6377940"/>
            <a:ext cx="22783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71475">
        <a:defRPr>
          <a:latin typeface="+mn-lt"/>
          <a:ea typeface="+mn-ea"/>
          <a:cs typeface="+mn-cs"/>
        </a:defRPr>
      </a:lvl2pPr>
      <a:lvl3pPr marL="742950">
        <a:defRPr>
          <a:latin typeface="+mn-lt"/>
          <a:ea typeface="+mn-ea"/>
          <a:cs typeface="+mn-cs"/>
        </a:defRPr>
      </a:lvl3pPr>
      <a:lvl4pPr marL="1114425">
        <a:defRPr>
          <a:latin typeface="+mn-lt"/>
          <a:ea typeface="+mn-ea"/>
          <a:cs typeface="+mn-cs"/>
        </a:defRPr>
      </a:lvl4pPr>
      <a:lvl5pPr marL="1485900">
        <a:defRPr>
          <a:latin typeface="+mn-lt"/>
          <a:ea typeface="+mn-ea"/>
          <a:cs typeface="+mn-cs"/>
        </a:defRPr>
      </a:lvl5pPr>
      <a:lvl6pPr marL="1857375">
        <a:defRPr>
          <a:latin typeface="+mn-lt"/>
          <a:ea typeface="+mn-ea"/>
          <a:cs typeface="+mn-cs"/>
        </a:defRPr>
      </a:lvl6pPr>
      <a:lvl7pPr marL="2228850">
        <a:defRPr>
          <a:latin typeface="+mn-lt"/>
          <a:ea typeface="+mn-ea"/>
          <a:cs typeface="+mn-cs"/>
        </a:defRPr>
      </a:lvl7pPr>
      <a:lvl8pPr marL="2600325">
        <a:defRPr>
          <a:latin typeface="+mn-lt"/>
          <a:ea typeface="+mn-ea"/>
          <a:cs typeface="+mn-cs"/>
        </a:defRPr>
      </a:lvl8pPr>
      <a:lvl9pPr marL="29718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71475">
        <a:defRPr>
          <a:latin typeface="+mn-lt"/>
          <a:ea typeface="+mn-ea"/>
          <a:cs typeface="+mn-cs"/>
        </a:defRPr>
      </a:lvl2pPr>
      <a:lvl3pPr marL="742950">
        <a:defRPr>
          <a:latin typeface="+mn-lt"/>
          <a:ea typeface="+mn-ea"/>
          <a:cs typeface="+mn-cs"/>
        </a:defRPr>
      </a:lvl3pPr>
      <a:lvl4pPr marL="1114425">
        <a:defRPr>
          <a:latin typeface="+mn-lt"/>
          <a:ea typeface="+mn-ea"/>
          <a:cs typeface="+mn-cs"/>
        </a:defRPr>
      </a:lvl4pPr>
      <a:lvl5pPr marL="1485900">
        <a:defRPr>
          <a:latin typeface="+mn-lt"/>
          <a:ea typeface="+mn-ea"/>
          <a:cs typeface="+mn-cs"/>
        </a:defRPr>
      </a:lvl5pPr>
      <a:lvl6pPr marL="1857375">
        <a:defRPr>
          <a:latin typeface="+mn-lt"/>
          <a:ea typeface="+mn-ea"/>
          <a:cs typeface="+mn-cs"/>
        </a:defRPr>
      </a:lvl6pPr>
      <a:lvl7pPr marL="2228850">
        <a:defRPr>
          <a:latin typeface="+mn-lt"/>
          <a:ea typeface="+mn-ea"/>
          <a:cs typeface="+mn-cs"/>
        </a:defRPr>
      </a:lvl7pPr>
      <a:lvl8pPr marL="2600325">
        <a:defRPr>
          <a:latin typeface="+mn-lt"/>
          <a:ea typeface="+mn-ea"/>
          <a:cs typeface="+mn-cs"/>
        </a:defRPr>
      </a:lvl8pPr>
      <a:lvl9pPr marL="29718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opobr.petersburgedu.ru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rocdopetr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1.bin"/><Relationship Id="rId4" Type="http://schemas.openxmlformats.org/officeDocument/2006/relationships/hyperlink" Target="https://&#1084;&#1086;&#1081;&#1076;&#1076;&#1090;.&#1088;&#1092;/dsc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opobr.petersburgedu.ru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DE2A6E-C318-4C47-BD9F-407785F45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223" y="2678794"/>
            <a:ext cx="8860092" cy="669414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Инструкция для родителей по сертификатам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083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FBCCADA-538B-4385-B849-FC65FF61785E}"/>
              </a:ext>
            </a:extLst>
          </p:cNvPr>
          <p:cNvSpPr txBox="1">
            <a:spLocks/>
          </p:cNvSpPr>
          <p:nvPr/>
        </p:nvSpPr>
        <p:spPr>
          <a:xfrm>
            <a:off x="838200" y="5338718"/>
            <a:ext cx="7581900" cy="6001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1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ru-RU" dirty="0"/>
              <a:t>После выбора программы необходимо нажать кнопку </a:t>
            </a:r>
            <a:r>
              <a:rPr lang="ru-RU" dirty="0">
                <a:solidFill>
                  <a:srgbClr val="FF0000"/>
                </a:solidFill>
              </a:rPr>
              <a:t>«Записаться»</a:t>
            </a:r>
            <a:endParaRPr lang="ru-RU" kern="0" dirty="0">
              <a:solidFill>
                <a:srgbClr val="FF000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0F914BE-CB58-4438-A22F-D4F5742A877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72"/>
          <a:stretch/>
        </p:blipFill>
        <p:spPr bwMode="auto">
          <a:xfrm>
            <a:off x="1447800" y="131769"/>
            <a:ext cx="6743700" cy="46688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7E41C73C-1EA8-45D5-B862-06A729C3A2D7}"/>
              </a:ext>
            </a:extLst>
          </p:cNvPr>
          <p:cNvSpPr/>
          <p:nvPr/>
        </p:nvSpPr>
        <p:spPr>
          <a:xfrm>
            <a:off x="5105400" y="1219200"/>
            <a:ext cx="1143000" cy="434444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395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FBCCADA-538B-4385-B849-FC65FF61785E}"/>
              </a:ext>
            </a:extLst>
          </p:cNvPr>
          <p:cNvSpPr txBox="1">
            <a:spLocks/>
          </p:cNvSpPr>
          <p:nvPr/>
        </p:nvSpPr>
        <p:spPr>
          <a:xfrm>
            <a:off x="838200" y="4953000"/>
            <a:ext cx="7581900" cy="9002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1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ru-RU" dirty="0"/>
              <a:t>При подаче заявки на программу необходимо отметить галочкой поле «Использовать оплату сертификатом» и заполнить все обязательные поля, которые отобразятся на форме подачи заявки: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DAA135-CAC5-403C-94C6-23FBE247D04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04800"/>
            <a:ext cx="4390390" cy="4512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7612C232-1999-4C9C-938B-04FBB1D9CC1F}"/>
              </a:ext>
            </a:extLst>
          </p:cNvPr>
          <p:cNvSpPr/>
          <p:nvPr/>
        </p:nvSpPr>
        <p:spPr>
          <a:xfrm>
            <a:off x="3124199" y="1371600"/>
            <a:ext cx="304801" cy="304800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25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FBCCADA-538B-4385-B849-FC65FF61785E}"/>
              </a:ext>
            </a:extLst>
          </p:cNvPr>
          <p:cNvSpPr txBox="1">
            <a:spLocks/>
          </p:cNvSpPr>
          <p:nvPr/>
        </p:nvSpPr>
        <p:spPr>
          <a:xfrm>
            <a:off x="838200" y="4953000"/>
            <a:ext cx="7581900" cy="12003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1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ru-RU" dirty="0"/>
              <a:t>После заполнения всех полей нажмите кнопку 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«Отправить заявку»</a:t>
            </a:r>
            <a:r>
              <a:rPr lang="ru-RU" dirty="0"/>
              <a:t>. </a:t>
            </a:r>
          </a:p>
          <a:p>
            <a:pPr algn="ctr"/>
            <a:r>
              <a:rPr lang="ru-RU" dirty="0"/>
              <a:t>Заявка на получение сертификата формируется автоматически. 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DAA135-CAC5-403C-94C6-23FBE247D04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04800"/>
            <a:ext cx="4390390" cy="4512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7612C232-1999-4C9C-938B-04FBB1D9CC1F}"/>
              </a:ext>
            </a:extLst>
          </p:cNvPr>
          <p:cNvSpPr/>
          <p:nvPr/>
        </p:nvSpPr>
        <p:spPr>
          <a:xfrm>
            <a:off x="3048000" y="3657600"/>
            <a:ext cx="3810000" cy="609600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227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9AFF3D-0B4E-4B0E-BD7A-4367F859A7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46" t="13077" r="24616" b="4461"/>
          <a:stretch/>
        </p:blipFill>
        <p:spPr>
          <a:xfrm>
            <a:off x="1371600" y="152400"/>
            <a:ext cx="6096000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32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3AEAD2-90D9-449A-9556-122CEB3647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77" t="13077" r="24616" b="20462"/>
          <a:stretch/>
        </p:blipFill>
        <p:spPr>
          <a:xfrm>
            <a:off x="1219200" y="381000"/>
            <a:ext cx="7035800" cy="558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77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6629C5-CFA1-4394-A224-1A166D96B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77" t="13076" r="24616" b="19231"/>
          <a:stretch/>
        </p:blipFill>
        <p:spPr>
          <a:xfrm>
            <a:off x="1295400" y="381000"/>
            <a:ext cx="6715298" cy="543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FBCCADA-538B-4385-B849-FC65FF61785E}"/>
              </a:ext>
            </a:extLst>
          </p:cNvPr>
          <p:cNvSpPr txBox="1">
            <a:spLocks/>
          </p:cNvSpPr>
          <p:nvPr/>
        </p:nvSpPr>
        <p:spPr>
          <a:xfrm>
            <a:off x="838200" y="5392360"/>
            <a:ext cx="7581900" cy="15004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1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endParaRPr lang="ru-RU" dirty="0"/>
          </a:p>
          <a:p>
            <a:pPr algn="ctr"/>
            <a:r>
              <a:rPr lang="ru-RU" dirty="0"/>
              <a:t>Проверить статус заявки на программу дополнительного образования можно в Личном кабинете пользователя в разделе «Заявки» на вкладке «Программы». 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E7D55B-6E60-44D8-8371-AF4D19AA59C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1" b="18438"/>
          <a:stretch/>
        </p:blipFill>
        <p:spPr bwMode="auto">
          <a:xfrm>
            <a:off x="1676400" y="76200"/>
            <a:ext cx="6553200" cy="541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7612C232-1999-4C9C-938B-04FBB1D9CC1F}"/>
              </a:ext>
            </a:extLst>
          </p:cNvPr>
          <p:cNvSpPr/>
          <p:nvPr/>
        </p:nvSpPr>
        <p:spPr>
          <a:xfrm>
            <a:off x="2362200" y="381000"/>
            <a:ext cx="1066800" cy="304800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471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20C1A9-8CA6-4737-9BEF-4B34B268AAF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6" b="22979"/>
          <a:stretch/>
        </p:blipFill>
        <p:spPr bwMode="auto">
          <a:xfrm>
            <a:off x="838200" y="318954"/>
            <a:ext cx="7467600" cy="51312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FBCCADA-538B-4385-B849-FC65FF61785E}"/>
              </a:ext>
            </a:extLst>
          </p:cNvPr>
          <p:cNvSpPr txBox="1">
            <a:spLocks/>
          </p:cNvSpPr>
          <p:nvPr/>
        </p:nvSpPr>
        <p:spPr>
          <a:xfrm>
            <a:off x="838200" y="5638800"/>
            <a:ext cx="7581900" cy="9002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1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ru-RU" dirty="0"/>
              <a:t>На вкладке «Сертификаты» можно просмотреть данные отправленной заявки на получение сертификата. </a:t>
            </a:r>
          </a:p>
          <a:p>
            <a:endParaRPr lang="ru-RU" dirty="0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7612C232-1999-4C9C-938B-04FBB1D9CC1F}"/>
              </a:ext>
            </a:extLst>
          </p:cNvPr>
          <p:cNvSpPr/>
          <p:nvPr/>
        </p:nvSpPr>
        <p:spPr>
          <a:xfrm>
            <a:off x="3886200" y="762000"/>
            <a:ext cx="1143000" cy="381000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712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FBCCADA-538B-4385-B849-FC65FF61785E}"/>
              </a:ext>
            </a:extLst>
          </p:cNvPr>
          <p:cNvSpPr txBox="1">
            <a:spLocks/>
          </p:cNvSpPr>
          <p:nvPr/>
        </p:nvSpPr>
        <p:spPr>
          <a:xfrm>
            <a:off x="781050" y="5562600"/>
            <a:ext cx="7581900" cy="15004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1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ru-RU" dirty="0"/>
              <a:t>При зачислении обучающегося на программу дополнительного образования (изменении статуса заявки на «Участник») в Личном кабинете будут отображаться сведения о присвоенном сертификате.</a:t>
            </a:r>
          </a:p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8EF4F2-CF38-4833-9A03-BCC7998A165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3" r="1581" b="22161"/>
          <a:stretch/>
        </p:blipFill>
        <p:spPr>
          <a:xfrm>
            <a:off x="1447800" y="0"/>
            <a:ext cx="6858000" cy="5486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97419803-ABDB-498E-89A8-ED4DF7396D61}"/>
              </a:ext>
            </a:extLst>
          </p:cNvPr>
          <p:cNvSpPr/>
          <p:nvPr/>
        </p:nvSpPr>
        <p:spPr>
          <a:xfrm>
            <a:off x="6781800" y="3200400"/>
            <a:ext cx="1066800" cy="381000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683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FBCCADA-538B-4385-B849-FC65FF61785E}"/>
              </a:ext>
            </a:extLst>
          </p:cNvPr>
          <p:cNvSpPr txBox="1">
            <a:spLocks/>
          </p:cNvSpPr>
          <p:nvPr/>
        </p:nvSpPr>
        <p:spPr>
          <a:xfrm>
            <a:off x="781050" y="5562600"/>
            <a:ext cx="7581900" cy="12003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1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ru-RU" dirty="0"/>
              <a:t>При нажатии кнопки «Сведения о сертификате» напротив обучающегося, которому выдан сертификат, вы можете просмотреть сведения о выданном сертификате.</a:t>
            </a:r>
          </a:p>
          <a:p>
            <a:pPr algn="ct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E463B8-8392-4EA1-9042-294DA16FE1B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8" t="18163" r="7631" b="29895"/>
          <a:stretch/>
        </p:blipFill>
        <p:spPr bwMode="auto">
          <a:xfrm>
            <a:off x="457200" y="457200"/>
            <a:ext cx="8991600" cy="4930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2543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AA85C5E-616F-4154-AF37-99F7DFA061A8}"/>
              </a:ext>
            </a:extLst>
          </p:cNvPr>
          <p:cNvSpPr/>
          <p:nvPr/>
        </p:nvSpPr>
        <p:spPr>
          <a:xfrm>
            <a:off x="963614" y="2413338"/>
            <a:ext cx="8076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Подача заявки на получение сертификата персонифицированного финансирования дополнительного образования происходит автоматически при подаче заявки на программу, по которой доступна оплата сертификатом, на сайте Навигатора дополнительного образования </a:t>
            </a:r>
            <a:r>
              <a:rPr lang="ru-RU" u="sng" kern="100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https://dopobr.petersburgedu.ru/</a:t>
            </a:r>
            <a:endParaRPr lang="ru-RU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517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0D4673-01A4-42A6-8A79-252CE291F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07DB8D-2CBE-4658-BA9C-C025DA47D6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DAF6C6-6611-49D4-9CDC-3455E9B9A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0951"/>
            <a:ext cx="7391400" cy="6502122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val="3086663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26DBDDD2-79BD-4A75-BB7E-8DD6311D2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9340" y="1981200"/>
            <a:ext cx="8207318" cy="3877985"/>
          </a:xfrm>
        </p:spPr>
        <p:txBody>
          <a:bodyPr/>
          <a:lstStyle/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kern="1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Кто может получить социальный сертификат?</a:t>
            </a:r>
          </a:p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kern="1200" dirty="0">
                <a:latin typeface="Times New Roman" pitchFamily="18" charset="0"/>
                <a:cs typeface="Times New Roman" pitchFamily="18" charset="0"/>
              </a:rPr>
              <a:t>Законный представитель ребенка от 5 до 17 лет (включительно) или несовершеннолетний от 14 лет по согласованию с законным представителем</a:t>
            </a:r>
          </a:p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kern="1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Какие программы можно оплатить сертификатом?</a:t>
            </a:r>
          </a:p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kern="1200" dirty="0">
                <a:latin typeface="Times New Roman" pitchFamily="18" charset="0"/>
                <a:cs typeface="Times New Roman" pitchFamily="18" charset="0"/>
              </a:rPr>
              <a:t>Программы прошедшие независимую экспертизу и внесенные в реестр</a:t>
            </a:r>
          </a:p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kern="1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Какие организации работают с сертификатами?</a:t>
            </a:r>
          </a:p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kern="1200" dirty="0">
                <a:latin typeface="Times New Roman" pitchFamily="18" charset="0"/>
                <a:cs typeface="Times New Roman" pitchFamily="18" charset="0"/>
              </a:rPr>
              <a:t>Имеющие лицензию на реализацию программ дополнительного образования и ИП</a:t>
            </a:r>
          </a:p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kern="1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Если ребенок заболел можно ли получить компенсацию (пройти другую программу или что-то еще)?</a:t>
            </a:r>
          </a:p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kern="1200" dirty="0">
                <a:latin typeface="Times New Roman" pitchFamily="18" charset="0"/>
                <a:cs typeface="Times New Roman" pitchFamily="18" charset="0"/>
              </a:rPr>
              <a:t>Сертификат не подлежит монетизации, если организация проводит обучение неоднократно, то ребенок может продолжить обучение и закончить программу в рамках оставшихся часов. В дальнейшем планируется возможность на оставшиеся часы перевод на другую программу.</a:t>
            </a:r>
          </a:p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9C38605-DB22-4A0E-B11F-332D090194AD}"/>
              </a:ext>
            </a:extLst>
          </p:cNvPr>
          <p:cNvSpPr txBox="1">
            <a:spLocks/>
          </p:cNvSpPr>
          <p:nvPr/>
        </p:nvSpPr>
        <p:spPr>
          <a:xfrm>
            <a:off x="533400" y="609600"/>
            <a:ext cx="43434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1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>
              <a:spcBef>
                <a:spcPts val="85"/>
              </a:spcBef>
            </a:pPr>
            <a:r>
              <a:rPr lang="ru-RU" sz="2400" kern="0" spc="-8" dirty="0">
                <a:solidFill>
                  <a:schemeClr val="accent6">
                    <a:lumMod val="75000"/>
                  </a:schemeClr>
                </a:solidFill>
              </a:rPr>
              <a:t>Типовые вопросы родителей</a:t>
            </a:r>
            <a:endParaRPr lang="ru-RU" sz="2400" kern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028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26DBDDD2-79BD-4A75-BB7E-8DD6311D2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362200"/>
            <a:ext cx="8763000" cy="2492990"/>
          </a:xfrm>
        </p:spPr>
        <p:txBody>
          <a:bodyPr/>
          <a:lstStyle/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kern="1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Срок получения сертификата?</a:t>
            </a:r>
          </a:p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kern="1200" dirty="0">
                <a:latin typeface="Times New Roman" pitchFamily="18" charset="0"/>
                <a:cs typeface="Times New Roman" pitchFamily="18" charset="0"/>
              </a:rPr>
              <a:t>В 2023 году с 18 сентября до окончания приема на программы (ориентировочно начало ноября), в дальнейшем с февраля до окончания свободных сертификатов</a:t>
            </a:r>
          </a:p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kern="1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Если я получил сертификат сможет ли ребенок еще заниматься на бюджетных местах?</a:t>
            </a:r>
          </a:p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kern="1200" dirty="0"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ru-RU" b="1" i="1" kern="1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kern="1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Могу ли я получить сертификат и не заниматься в школе, а уйти в другой район (дом творчества и прочее)?</a:t>
            </a:r>
          </a:p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kern="1200" dirty="0">
                <a:latin typeface="Times New Roman" pitchFamily="18" charset="0"/>
                <a:cs typeface="Times New Roman" pitchFamily="18" charset="0"/>
              </a:rPr>
              <a:t>Да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9C38605-DB22-4A0E-B11F-332D090194AD}"/>
              </a:ext>
            </a:extLst>
          </p:cNvPr>
          <p:cNvSpPr txBox="1">
            <a:spLocks/>
          </p:cNvSpPr>
          <p:nvPr/>
        </p:nvSpPr>
        <p:spPr>
          <a:xfrm>
            <a:off x="533400" y="609600"/>
            <a:ext cx="43434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1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>
              <a:spcBef>
                <a:spcPts val="85"/>
              </a:spcBef>
            </a:pPr>
            <a:r>
              <a:rPr lang="ru-RU" sz="2400" kern="0" spc="-8" dirty="0">
                <a:solidFill>
                  <a:schemeClr val="accent6">
                    <a:lumMod val="75000"/>
                  </a:schemeClr>
                </a:solidFill>
              </a:rPr>
              <a:t>Типовые вопросы родителей</a:t>
            </a:r>
            <a:endParaRPr lang="ru-RU" sz="2400" kern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56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2F5D1D9-5F2A-4B09-A4A8-BBCC98A2A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893384"/>
            <a:ext cx="4998200" cy="1200329"/>
          </a:xfrm>
        </p:spPr>
        <p:txBody>
          <a:bodyPr/>
          <a:lstStyle/>
          <a:p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По вопросам можно обращаться в Районный опорный центр дополнительного образования детей Петродворцового района Санкт-Петербурга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6DF318-810E-40C0-B58D-50CFD8663036}"/>
              </a:ext>
            </a:extLst>
          </p:cNvPr>
          <p:cNvSpPr/>
          <p:nvPr/>
        </p:nvSpPr>
        <p:spPr>
          <a:xfrm>
            <a:off x="838200" y="2395833"/>
            <a:ext cx="8229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в ВК: </a:t>
            </a:r>
            <a:r>
              <a:rPr lang="ru-RU" sz="2400" u="sng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РОЦ ДОД Петродворцового района (vk.com)</a:t>
            </a:r>
            <a:r>
              <a:rPr lang="ru-RU" sz="2400" u="sng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u="sng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https://vk.com/rocdopetr</a:t>
            </a:r>
            <a:endParaRPr lang="ru-RU" sz="2400" u="sng" dirty="0">
              <a:solidFill>
                <a:srgbClr val="2C2D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2C2D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сайт: </a:t>
            </a:r>
            <a:r>
              <a:rPr lang="ru-RU" sz="2400" u="sng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Районный опорный центр дополнительного образования детей — Дом детского творчества (</a:t>
            </a:r>
            <a:r>
              <a:rPr lang="ru-RU" sz="2400" u="sng" dirty="0" err="1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xn</a:t>
            </a:r>
            <a:r>
              <a:rPr lang="ru-RU" sz="2400" u="sng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--d1aanlk1a.xn--p1ai)</a:t>
            </a:r>
            <a:endParaRPr lang="ru-RU" sz="2400" b="0" i="0" dirty="0">
              <a:solidFill>
                <a:srgbClr val="2C2D2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0FF7EC79-2733-4AF7-9193-73FB85DA63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1054757"/>
              </p:ext>
            </p:extLst>
          </p:nvPr>
        </p:nvGraphicFramePr>
        <p:xfrm>
          <a:off x="3657600" y="4679136"/>
          <a:ext cx="2085975" cy="2080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CorelDRAW" r:id="rId5" imgW="1123649" imgH="1120753" progId="CorelDraw.Graphic.22">
                  <p:embed/>
                </p:oleObj>
              </mc:Choice>
              <mc:Fallback>
                <p:oleObj name="CorelDRAW" r:id="rId5" imgW="1123649" imgH="1120753" progId="CorelDraw.Graphic.2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57600" y="4679136"/>
                        <a:ext cx="2085975" cy="20800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1109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84310-B956-484E-B7E1-8102787A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105400"/>
            <a:ext cx="6248400" cy="600164"/>
          </a:xfrm>
        </p:spPr>
        <p:txBody>
          <a:bodyPr/>
          <a:lstStyle/>
          <a:p>
            <a:pPr algn="ctr"/>
            <a:r>
              <a:rPr lang="ru-RU" dirty="0"/>
              <a:t>Войдите на сайт</a:t>
            </a:r>
            <a:r>
              <a:rPr lang="ru-RU" u="sng" dirty="0">
                <a:hlinkClick r:id="rId2"/>
              </a:rPr>
              <a:t> https://dopobr.petersburgedu.ru/</a:t>
            </a:r>
            <a:r>
              <a:rPr lang="ru-RU" dirty="0"/>
              <a:t> и пройдите авторизацию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F07620-88F5-482E-B250-692CCBC1AE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9A758C-F85F-4504-9524-D54CED9273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05" b="4872"/>
          <a:stretch/>
        </p:blipFill>
        <p:spPr>
          <a:xfrm>
            <a:off x="685800" y="510158"/>
            <a:ext cx="8229600" cy="4241409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0D3B07CE-8E55-432F-8A0F-5F8D6054AC50}"/>
              </a:ext>
            </a:extLst>
          </p:cNvPr>
          <p:cNvSpPr/>
          <p:nvPr/>
        </p:nvSpPr>
        <p:spPr>
          <a:xfrm>
            <a:off x="6477000" y="844644"/>
            <a:ext cx="685800" cy="434444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76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0D6732-1737-4AEE-B27B-1F6BCE081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45E66F-FA81-4294-A0F7-03F37E3F4D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E359FB-2D86-4FC8-9A32-1EA171873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500" y="0"/>
            <a:ext cx="681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709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A387D1-B7A5-4449-8E92-BAFA23425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C3854F-D1E8-41AA-BF03-BB3933A54E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0C310B-35A8-425A-B4E9-3D6B36E362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46" t="16770" r="24616" b="4461"/>
          <a:stretch/>
        </p:blipFill>
        <p:spPr>
          <a:xfrm>
            <a:off x="990600" y="30480"/>
            <a:ext cx="6324600" cy="604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9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9A7940-CC49-489A-8232-48F9EC395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CAF289-2593-472B-985F-BE65AEEDA9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54AF35-43BF-4AB5-A44D-FD8B8C52F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738" y="0"/>
            <a:ext cx="5864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976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C57D0A-A498-4AD8-84B5-D8A0D1BFE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9A8996-FCBD-49AE-B8CB-18986AADDE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CDEF97-356C-4A9F-8A4B-BBD2ADA9E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05" b="63739"/>
          <a:stretch/>
        </p:blipFill>
        <p:spPr>
          <a:xfrm>
            <a:off x="409852" y="228010"/>
            <a:ext cx="8691349" cy="1601425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FBCCADA-538B-4385-B849-FC65FF61785E}"/>
              </a:ext>
            </a:extLst>
          </p:cNvPr>
          <p:cNvSpPr txBox="1">
            <a:spLocks/>
          </p:cNvSpPr>
          <p:nvPr/>
        </p:nvSpPr>
        <p:spPr>
          <a:xfrm>
            <a:off x="1570607" y="5867400"/>
            <a:ext cx="6248400" cy="12003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1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ru-RU" kern="0" dirty="0"/>
              <a:t>После авторизации необходимо нажать кнопку меню и перейти во вкладку кружки и секции</a:t>
            </a:r>
          </a:p>
          <a:p>
            <a:pPr algn="ctr"/>
            <a:br>
              <a:rPr lang="ru-RU" kern="0" dirty="0"/>
            </a:br>
            <a:endParaRPr lang="ru-RU" kern="0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0967E379-1528-454B-A7A4-8F608E7B5C9E}"/>
              </a:ext>
            </a:extLst>
          </p:cNvPr>
          <p:cNvSpPr/>
          <p:nvPr/>
        </p:nvSpPr>
        <p:spPr>
          <a:xfrm>
            <a:off x="7239000" y="606984"/>
            <a:ext cx="685800" cy="434444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D65DC9-CAA0-4C67-B37B-55B120D473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45" b="7607"/>
          <a:stretch/>
        </p:blipFill>
        <p:spPr>
          <a:xfrm>
            <a:off x="349133" y="2106434"/>
            <a:ext cx="8691349" cy="35636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64CBDF14-BE7F-4C86-BE9C-5965E2F5E43B}"/>
              </a:ext>
            </a:extLst>
          </p:cNvPr>
          <p:cNvSpPr/>
          <p:nvPr/>
        </p:nvSpPr>
        <p:spPr>
          <a:xfrm>
            <a:off x="1905000" y="2743200"/>
            <a:ext cx="1600200" cy="685800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23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1573E8-7513-4602-8845-DA8E612EF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52400"/>
            <a:ext cx="7396794" cy="5195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56B0250C-1380-41CC-81D3-98ADE843C2A7}"/>
              </a:ext>
            </a:extLst>
          </p:cNvPr>
          <p:cNvSpPr/>
          <p:nvPr/>
        </p:nvSpPr>
        <p:spPr>
          <a:xfrm>
            <a:off x="1752600" y="1660290"/>
            <a:ext cx="1143000" cy="381361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B83488E-2994-4870-B23F-0445B8959D83}"/>
              </a:ext>
            </a:extLst>
          </p:cNvPr>
          <p:cNvSpPr txBox="1">
            <a:spLocks/>
          </p:cNvSpPr>
          <p:nvPr/>
        </p:nvSpPr>
        <p:spPr>
          <a:xfrm>
            <a:off x="1447800" y="5486400"/>
            <a:ext cx="6640908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1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ru-RU" sz="1800" kern="0" dirty="0"/>
              <a:t>В фильтрах:</a:t>
            </a:r>
          </a:p>
          <a:p>
            <a:pPr algn="ctr"/>
            <a:r>
              <a:rPr lang="ru-RU" sz="1800" kern="0" dirty="0"/>
              <a:t>Районы Санкт-Петербурга выбираем </a:t>
            </a:r>
            <a:r>
              <a:rPr lang="ru-RU" sz="1800" kern="0" dirty="0" err="1"/>
              <a:t>Петродворцовый</a:t>
            </a:r>
            <a:r>
              <a:rPr lang="ru-RU" sz="1800" kern="0" dirty="0"/>
              <a:t>,</a:t>
            </a:r>
          </a:p>
          <a:p>
            <a:pPr algn="ctr"/>
            <a:r>
              <a:rPr lang="ru-RU" sz="1800" kern="0" dirty="0"/>
              <a:t>Далее выбираем карточку НУЖНОГО УЧРЕЖДЕНИЯ</a:t>
            </a:r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254437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FBCCADA-538B-4385-B849-FC65FF61785E}"/>
              </a:ext>
            </a:extLst>
          </p:cNvPr>
          <p:cNvSpPr txBox="1">
            <a:spLocks/>
          </p:cNvSpPr>
          <p:nvPr/>
        </p:nvSpPr>
        <p:spPr>
          <a:xfrm>
            <a:off x="838200" y="4953000"/>
            <a:ext cx="7581900" cy="18004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1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ru-RU" dirty="0"/>
              <a:t>Программы, которые могут быть получены за счет социального сертификата отмечены специальным значком зеленого цвета</a:t>
            </a:r>
          </a:p>
          <a:p>
            <a:pPr algn="ctr"/>
            <a:r>
              <a:rPr lang="ru-RU" dirty="0"/>
              <a:t> </a:t>
            </a:r>
            <a:r>
              <a:rPr lang="ru-RU" dirty="0">
                <a:solidFill>
                  <a:srgbClr val="00B050"/>
                </a:solidFill>
              </a:rPr>
              <a:t>«Оплата сертификатом»</a:t>
            </a:r>
            <a:r>
              <a:rPr lang="ru-RU" dirty="0"/>
              <a:t>.</a:t>
            </a:r>
          </a:p>
          <a:p>
            <a:pPr algn="ctr"/>
            <a:r>
              <a:rPr lang="ru-RU" u="sng" dirty="0"/>
              <a:t>Для ознакомления со всеми программами</a:t>
            </a:r>
            <a:r>
              <a:rPr lang="ru-RU" dirty="0"/>
              <a:t> можно использовать фильтр «Доступна оплата сертификатом» в левой части страницы</a:t>
            </a:r>
            <a:br>
              <a:rPr lang="ru-RU" kern="0" dirty="0"/>
            </a:br>
            <a:endParaRPr lang="ru-RU" kern="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0F914BE-CB58-4438-A22F-D4F5742A877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72"/>
          <a:stretch/>
        </p:blipFill>
        <p:spPr bwMode="auto">
          <a:xfrm>
            <a:off x="1447800" y="131769"/>
            <a:ext cx="6743700" cy="46688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67CDA145-3285-41C2-873D-CF75EBE0787A}"/>
              </a:ext>
            </a:extLst>
          </p:cNvPr>
          <p:cNvSpPr/>
          <p:nvPr/>
        </p:nvSpPr>
        <p:spPr>
          <a:xfrm>
            <a:off x="4953000" y="533400"/>
            <a:ext cx="838200" cy="434444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793A3E8C-99FB-4C16-B4D2-C998DA56B935}"/>
              </a:ext>
            </a:extLst>
          </p:cNvPr>
          <p:cNvSpPr/>
          <p:nvPr/>
        </p:nvSpPr>
        <p:spPr>
          <a:xfrm>
            <a:off x="2209800" y="4366156"/>
            <a:ext cx="1143000" cy="434444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4776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31903</TotalTime>
  <Words>495</Words>
  <Application>Microsoft Office PowerPoint</Application>
  <PresentationFormat>Лист A4 (210x297 мм)</PresentationFormat>
  <Paragraphs>42</Paragraphs>
  <Slides>23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Calibri</vt:lpstr>
      <vt:lpstr>Times New Roman</vt:lpstr>
      <vt:lpstr>Office Theme</vt:lpstr>
      <vt:lpstr>CorelDRAW</vt:lpstr>
      <vt:lpstr>Инструкция для родителей по сертификатам </vt:lpstr>
      <vt:lpstr>Презентация PowerPoint</vt:lpstr>
      <vt:lpstr>Войдите на сайт https://dopobr.petersburgedu.ru/ и пройдите авторизацию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 вопросам можно обращаться в Районный опорный центр дополнительного образования детей Петродворцового района Санкт-Петербурга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Меленчук Михаил Алексеевич</cp:lastModifiedBy>
  <cp:revision>93</cp:revision>
  <dcterms:created xsi:type="dcterms:W3CDTF">2023-03-01T19:21:49Z</dcterms:created>
  <dcterms:modified xsi:type="dcterms:W3CDTF">2023-09-22T08:42:06Z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2023-02-27T00:00:00Z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2023-03-01T00:00:00Z</vt:filetime>
  </property>
</Properties>
</file>