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60" r:id="rId5"/>
    <p:sldId id="261" r:id="rId6"/>
    <p:sldId id="262" r:id="rId7"/>
    <p:sldId id="263" r:id="rId8"/>
    <p:sldId id="266" r:id="rId9"/>
    <p:sldId id="264" r:id="rId10"/>
    <p:sldId id="265" r:id="rId11"/>
    <p:sldId id="267" r:id="rId12"/>
    <p:sldId id="268" r:id="rId13"/>
    <p:sldId id="269" r:id="rId14"/>
    <p:sldId id="270" r:id="rId15"/>
    <p:sldId id="271"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89" d="100"/>
          <a:sy n="89" d="100"/>
        </p:scale>
        <p:origin x="2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48618E9-EE2D-4864-9EEE-58939BD4FBBA}"/>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xmlns=""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xmlns="" id="{2437C4A8-8E3A-4ADA-93B9-64737CE1ABB1}"/>
              </a:ext>
              <a:ext uri="{C183D7F6-B498-43B3-948B-1728B52AA6E4}">
                <adec:decorative xmlns:adec="http://schemas.microsoft.com/office/drawing/2017/decorative" xmlns=""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xmlns="" id="{ACC7A76F-3401-4F50-AE85-8F2AA247B99F}"/>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5" name="Footer Placeholder 4">
            <a:extLst>
              <a:ext uri="{FF2B5EF4-FFF2-40B4-BE49-F238E27FC236}">
                <a16:creationId xmlns:a16="http://schemas.microsoft.com/office/drawing/2014/main" xmlns=""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xmlns=""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24083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FAF4B4-44D3-4E29-B235-A1B868207789}"/>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5" name="Footer Placeholder 4">
            <a:extLst>
              <a:ext uri="{FF2B5EF4-FFF2-40B4-BE49-F238E27FC236}">
                <a16:creationId xmlns:a16="http://schemas.microsoft.com/office/drawing/2014/main" xmlns=""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8414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5405209-5179-4359-91ED-1B1A46619A99}"/>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xmlns=""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xmlns="" id="{ACE66A86-8455-497B-9CA4-F460A19E5FBB}"/>
              </a:ext>
              <a:ext uri="{C183D7F6-B498-43B3-948B-1728B52AA6E4}">
                <adec:decorative xmlns:adec="http://schemas.microsoft.com/office/drawing/2017/decorative" xmlns=""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xmlns=""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97898B3-014E-440B-BA4E-106339212804}"/>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5" name="Footer Placeholder 4">
            <a:extLst>
              <a:ext uri="{FF2B5EF4-FFF2-40B4-BE49-F238E27FC236}">
                <a16:creationId xmlns:a16="http://schemas.microsoft.com/office/drawing/2014/main" xmlns=""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6508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049424-7A20-4BA1-9F60-671A5DBB3B13}"/>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5" name="Footer Placeholder 4">
            <a:extLst>
              <a:ext uri="{FF2B5EF4-FFF2-40B4-BE49-F238E27FC236}">
                <a16:creationId xmlns:a16="http://schemas.microsoft.com/office/drawing/2014/main" xmlns=""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45774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69DB7AC-F7D7-430A-A2A7-CD3EBBF1D35D}"/>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xmlns=""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xmlns="" id="{6741F519-22CF-4C01-B140-5480DBAB30F8}"/>
              </a:ext>
              <a:ext uri="{C183D7F6-B498-43B3-948B-1728B52AA6E4}">
                <adec:decorative xmlns:adec="http://schemas.microsoft.com/office/drawing/2017/decorative" xmlns=""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xmlns="" id="{D05D1550-9064-4767-B70A-3501AF956C94}"/>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5" name="Footer Placeholder 4">
            <a:extLst>
              <a:ext uri="{FF2B5EF4-FFF2-40B4-BE49-F238E27FC236}">
                <a16:creationId xmlns:a16="http://schemas.microsoft.com/office/drawing/2014/main" xmlns=""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28899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8474CEE6-B9DC-4CCC-8F4C-0B4DADFB0195}"/>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6" name="Footer Placeholder 5">
            <a:extLst>
              <a:ext uri="{FF2B5EF4-FFF2-40B4-BE49-F238E27FC236}">
                <a16:creationId xmlns:a16="http://schemas.microsoft.com/office/drawing/2014/main" xmlns=""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7146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9/15/2023</a:t>
            </a:fld>
            <a:endParaRPr lang="en-US"/>
          </a:p>
        </p:txBody>
      </p:sp>
      <p:sp>
        <p:nvSpPr>
          <p:cNvPr id="8" name="Footer Placeholder 7">
            <a:extLst>
              <a:ext uri="{FF2B5EF4-FFF2-40B4-BE49-F238E27FC236}">
                <a16:creationId xmlns:a16="http://schemas.microsoft.com/office/drawing/2014/main" xmlns=""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xmlns=""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3601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7D8CF342-49F6-482D-943E-7E50B1694AE3}"/>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4" name="Footer Placeholder 3">
            <a:extLst>
              <a:ext uri="{FF2B5EF4-FFF2-40B4-BE49-F238E27FC236}">
                <a16:creationId xmlns:a16="http://schemas.microsoft.com/office/drawing/2014/main" xmlns=""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xmlns=""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79370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5BED274-5EB4-4EF4-B353-E55BD502655C}"/>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xmlns=""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xmlns="" id="{D2EA265F-80A1-448D-A6EB-CE8D6F6EC723}"/>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3" name="Footer Placeholder 2">
            <a:extLst>
              <a:ext uri="{FF2B5EF4-FFF2-40B4-BE49-F238E27FC236}">
                <a16:creationId xmlns:a16="http://schemas.microsoft.com/office/drawing/2014/main" xmlns=""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31401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xmlns="" id="{C4853C57-22BC-4465-8B37-DC06FE5A0003}"/>
              </a:ext>
              <a:ext uri="{C183D7F6-B498-43B3-948B-1728B52AA6E4}">
                <adec:decorative xmlns:adec="http://schemas.microsoft.com/office/drawing/2017/decorative" xmlns=""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xmlns="" id="{0550D594-9D00-4E12-9A7B-8B78EC199482}"/>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xmlns=""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xmlns="" id="{AF6A2284-37AB-43F5-98B8-8AB49DBFA9F5}"/>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6" name="Footer Placeholder 5">
            <a:extLst>
              <a:ext uri="{FF2B5EF4-FFF2-40B4-BE49-F238E27FC236}">
                <a16:creationId xmlns:a16="http://schemas.microsoft.com/office/drawing/2014/main" xmlns=""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04177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DDA6865-0A03-48FA-AD6E-D5BF8FDE9272}"/>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xmlns=""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xmlns="" id="{205CDEB9-8DED-4711-8140-4C943FC2CDA0}"/>
              </a:ext>
              <a:ext uri="{C183D7F6-B498-43B3-948B-1728B52AA6E4}">
                <adec:decorative xmlns:adec="http://schemas.microsoft.com/office/drawing/2017/decorative" xmlns=""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xmlns=""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192D3B-60EE-4FC5-9ED7-4445300844CA}"/>
              </a:ext>
            </a:extLst>
          </p:cNvPr>
          <p:cNvSpPr>
            <a:spLocks noGrp="1"/>
          </p:cNvSpPr>
          <p:nvPr>
            <p:ph type="dt" sz="half" idx="10"/>
          </p:nvPr>
        </p:nvSpPr>
        <p:spPr/>
        <p:txBody>
          <a:bodyPr/>
          <a:lstStyle/>
          <a:p>
            <a:fld id="{8F72BA41-EC5B-4197-BCC8-0FD2E523CD7A}" type="datetimeFigureOut">
              <a:rPr lang="en-US" smtClean="0"/>
              <a:t>9/15/2023</a:t>
            </a:fld>
            <a:endParaRPr lang="en-US"/>
          </a:p>
        </p:txBody>
      </p:sp>
      <p:sp>
        <p:nvSpPr>
          <p:cNvPr id="6" name="Footer Placeholder 5">
            <a:extLst>
              <a:ext uri="{FF2B5EF4-FFF2-40B4-BE49-F238E27FC236}">
                <a16:creationId xmlns:a16="http://schemas.microsoft.com/office/drawing/2014/main" xmlns=""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91962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BDF0D99C-5D42-41C6-A50C-C4E2D6B2A36E}"/>
              </a:ext>
              <a:ext uri="{C183D7F6-B498-43B3-948B-1728B52AA6E4}">
                <adec:decorative xmlns:adec="http://schemas.microsoft.com/office/drawing/2017/decorative" xmlns=""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xmlns=""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xmlns=""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9/15/2023</a:t>
            </a:fld>
            <a:endParaRPr lang="en-US" dirty="0"/>
          </a:p>
        </p:txBody>
      </p:sp>
      <p:sp>
        <p:nvSpPr>
          <p:cNvPr id="5" name="Footer Placeholder 4">
            <a:extLst>
              <a:ext uri="{FF2B5EF4-FFF2-40B4-BE49-F238E27FC236}">
                <a16:creationId xmlns:a16="http://schemas.microsoft.com/office/drawing/2014/main" xmlns=""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xmlns="" id="{63BAC6E0-ADAC-40FB-AF53-88FA5F83738C}"/>
              </a:ext>
              <a:ext uri="{C183D7F6-B498-43B3-948B-1728B52AA6E4}">
                <adec:decorative xmlns:adec="http://schemas.microsoft.com/office/drawing/2017/decorative" xmlns=""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51415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173122F-D466-4F08-90FA-0038F7AC21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xmlns="" id="{35C33D14-2894-4D0B-A680-525CBB7899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xmlns="" id="{C7F13A46-6183-476D-B2BA-073C0E3225A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F7481D1-4DD3-45A2-B071-3900DD9CD88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AE7E168-B525-479D-B0B0-55103E5E9B7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7DD39E2-1720-4DA0-8AE6-88F24C0732A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993677B-437F-4E88-BB63-A5E81FC5C34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69BDB73-647A-4675-9946-A08137AA4AD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F7E0BD3-0A11-410E-82BA-FE1FDEFAEF8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A433527-1B36-4601-BA50-08897583ED2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4D3F476-1743-4F27-8525-899DE7AA36C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1427650-9C5D-4857-877B-F692E0A1600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7EE06038-8E2F-47A8-A48A-082A4688F85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62AAFFB-4BBF-44E9-A93D-73CD69B0A69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C1BDC0F-1D22-4FCC-856C-8F05157BE0E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06CA872-1012-4E50-B09E-2A4FFAA4E25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67515C6-F35A-4FF0-AFE5-F30AFB104A1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CC5328A-88E7-42E6-846C-79E3C42A364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2B67772-4CFC-47D4-B340-24F59A06E0B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D2934457-5F3A-4072-8613-28DE1C6C304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709EABD-4ED9-4105-B031-A926D15E900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01137950-C684-4026-B3A8-3C12C5B9DC6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9BBA354-F5F6-49B0-986C-663E7490A48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8A2891B-1902-4128-9EA2-9E47C63F12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468D001-CACA-4602-A2C8-6709DFEAD6C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8074E4F-FCD6-4115-ADF3-537D1388985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91D549D-527D-4E04-8657-6607994392B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0697C9FB-9333-4050-AA15-D78E1905357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85C3AE99-7B8F-4399-B82E-42898B80503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6610BEF6-D2AC-4950-932D-80D5BD793EA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A1A455F1-3220-4A1F-9C4C-FE1289BF281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D1D9888-DBC1-4392-913C-E8F84BB6386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B021C553-8CED-4BC0-98A5-730C4D0435A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F1EE63C5-6086-4004-966D-DCC70E424518}"/>
              </a:ext>
            </a:extLst>
          </p:cNvPr>
          <p:cNvSpPr>
            <a:spLocks noGrp="1"/>
          </p:cNvSpPr>
          <p:nvPr>
            <p:ph type="ctrTitle"/>
          </p:nvPr>
        </p:nvSpPr>
        <p:spPr>
          <a:xfrm>
            <a:off x="851155" y="-853542"/>
            <a:ext cx="10495904" cy="4222041"/>
          </a:xfrm>
        </p:spPr>
        <p:txBody>
          <a:bodyPr>
            <a:noAutofit/>
          </a:bodyPr>
          <a:lstStyle/>
          <a:p>
            <a:pPr algn="ctr"/>
            <a:r>
              <a:rPr lang="ru-RU" sz="2800" b="1" dirty="0">
                <a:latin typeface="Times New Roman" panose="02020603050405020304" pitchFamily="18" charset="0"/>
                <a:cs typeface="Times New Roman" panose="02020603050405020304" pitchFamily="18" charset="0"/>
              </a:rPr>
              <a:t>Дополнительные общеразвивающие программы,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планируемые </a:t>
            </a:r>
            <a:r>
              <a:rPr lang="ru-RU" sz="2800" b="1" dirty="0">
                <a:latin typeface="Times New Roman" panose="02020603050405020304" pitchFamily="18" charset="0"/>
                <a:cs typeface="Times New Roman" panose="02020603050405020304" pitchFamily="18" charset="0"/>
              </a:rPr>
              <a:t>к реализации </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по персонифицированному финансовому сертификату дополнительного образования детей </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в Санкт-Петербурге</a:t>
            </a:r>
            <a:r>
              <a:rPr lang="ru-RU" sz="3600" b="1" dirty="0">
                <a:latin typeface="Montserrat" pitchFamily="2" charset="-52"/>
              </a:rPr>
              <a:t/>
            </a:r>
            <a:br>
              <a:rPr lang="ru-RU" sz="3600" b="1" dirty="0">
                <a:latin typeface="Montserrat" pitchFamily="2" charset="-52"/>
              </a:rPr>
            </a:br>
            <a:endParaRPr lang="ru-RU" sz="3600" b="1" dirty="0">
              <a:latin typeface="Montserrat" pitchFamily="2" charset="-52"/>
            </a:endParaRPr>
          </a:p>
        </p:txBody>
      </p:sp>
      <p:sp>
        <p:nvSpPr>
          <p:cNvPr id="44" name="Right Triangle 43">
            <a:extLst>
              <a:ext uri="{FF2B5EF4-FFF2-40B4-BE49-F238E27FC236}">
                <a16:creationId xmlns:a16="http://schemas.microsoft.com/office/drawing/2014/main" xmlns="" id="{33F2B4F9-421B-46F9-A5C1-235873782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279642" y="94999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Абстрактный макет лепестков в пастельном месте">
            <a:extLst>
              <a:ext uri="{FF2B5EF4-FFF2-40B4-BE49-F238E27FC236}">
                <a16:creationId xmlns:a16="http://schemas.microsoft.com/office/drawing/2014/main" xmlns="" id="{C554B2A7-1842-0FE8-6218-F7A5DE5FADF0}"/>
              </a:ext>
            </a:extLst>
          </p:cNvPr>
          <p:cNvPicPr>
            <a:picLocks noChangeAspect="1"/>
          </p:cNvPicPr>
          <p:nvPr/>
        </p:nvPicPr>
        <p:blipFill rotWithShape="1">
          <a:blip r:embed="rId2"/>
          <a:srcRect t="53156" r="2" b="1795"/>
          <a:stretch/>
        </p:blipFill>
        <p:spPr>
          <a:xfrm>
            <a:off x="1" y="3271957"/>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pic>
        <p:nvPicPr>
          <p:cNvPr id="6" name="Рисунок 5">
            <a:extLst>
              <a:ext uri="{FF2B5EF4-FFF2-40B4-BE49-F238E27FC236}">
                <a16:creationId xmlns:a16="http://schemas.microsoft.com/office/drawing/2014/main" xmlns="" id="{B7A94CD3-9793-4DC8-9601-618A6193C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920" y="4799428"/>
            <a:ext cx="2272811" cy="1917003"/>
          </a:xfrm>
          <a:prstGeom prst="rect">
            <a:avLst/>
          </a:prstGeom>
        </p:spPr>
      </p:pic>
    </p:spTree>
    <p:extLst>
      <p:ext uri="{BB962C8B-B14F-4D97-AF65-F5344CB8AC3E}">
        <p14:creationId xmlns:p14="http://schemas.microsoft.com/office/powerpoint/2010/main" val="47202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662650" y="-290877"/>
            <a:ext cx="11258500" cy="3243627"/>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sz="4000" b="1" dirty="0">
                <a:latin typeface="Montserrat" pitchFamily="2" charset="-52"/>
              </a:rPr>
              <a:t/>
            </a:r>
            <a:br>
              <a:rPr lang="ru-RU" sz="4000" b="1" dirty="0">
                <a:latin typeface="Montserrat" pitchFamily="2" charset="-52"/>
              </a:rPr>
            </a:br>
            <a:r>
              <a:rPr lang="ru-RU" sz="4000" b="1" dirty="0">
                <a:latin typeface="Montserrat" pitchFamily="2" charset="-52"/>
              </a:rPr>
              <a:t>«Праздничные открытки своими руками»</a:t>
            </a:r>
            <a:br>
              <a:rPr lang="ru-RU" sz="4000" b="1" dirty="0">
                <a:latin typeface="Montserrat" pitchFamily="2" charset="-52"/>
              </a:rPr>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5 – 8 лет</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5" name="Объект 4">
            <a:extLst>
              <a:ext uri="{FF2B5EF4-FFF2-40B4-BE49-F238E27FC236}">
                <a16:creationId xmlns:a16="http://schemas.microsoft.com/office/drawing/2014/main" xmlns="" id="{8EE7DFBD-B676-4301-87CB-DBE8442417D8}"/>
              </a:ext>
            </a:extLst>
          </p:cNvPr>
          <p:cNvSpPr>
            <a:spLocks noGrp="1"/>
          </p:cNvSpPr>
          <p:nvPr>
            <p:ph idx="1"/>
          </p:nvPr>
        </p:nvSpPr>
        <p:spPr>
          <a:xfrm>
            <a:off x="479559" y="1878097"/>
            <a:ext cx="11372295" cy="3564436"/>
          </a:xfrm>
        </p:spPr>
        <p:txBody>
          <a:bodyPr>
            <a:normAutofit/>
          </a:bodyPr>
          <a:lstStyle/>
          <a:p>
            <a:pPr marL="0" indent="0" algn="just">
              <a:buNone/>
            </a:pPr>
            <a:r>
              <a:rPr lang="ru-RU" sz="1800" b="1" dirty="0">
                <a:latin typeface="Montserrat Medium" pitchFamily="2" charset="-52"/>
              </a:rPr>
              <a:t>Планируемые результаты освоения программы:</a:t>
            </a:r>
            <a:endParaRPr lang="ru-RU" sz="1800" dirty="0">
              <a:latin typeface="Montserrat Medium" pitchFamily="2" charset="-52"/>
            </a:endParaRPr>
          </a:p>
          <a:p>
            <a:pPr lvl="0" algn="just"/>
            <a:r>
              <a:rPr lang="ru-RU" sz="1800" dirty="0">
                <a:latin typeface="Montserrat Medium" pitchFamily="2" charset="-52"/>
              </a:rPr>
              <a:t>учащиеся познакомятся с различными видами аппликаций из бумаги;</a:t>
            </a:r>
          </a:p>
          <a:p>
            <a:pPr lvl="0" algn="just"/>
            <a:r>
              <a:rPr lang="ru-RU" sz="1800" dirty="0">
                <a:latin typeface="Montserrat Medium" pitchFamily="2" charset="-52"/>
              </a:rPr>
              <a:t>будут освоены простейшие технические приемы работы с бумагой, шаблонами, материалами и инструментами.</a:t>
            </a:r>
          </a:p>
          <a:p>
            <a:endParaRPr lang="ru-RU" dirty="0"/>
          </a:p>
        </p:txBody>
      </p:sp>
      <p:pic>
        <p:nvPicPr>
          <p:cNvPr id="14" name="Рисунок 13">
            <a:extLst>
              <a:ext uri="{FF2B5EF4-FFF2-40B4-BE49-F238E27FC236}">
                <a16:creationId xmlns:a16="http://schemas.microsoft.com/office/drawing/2014/main" xmlns="" id="{1661C49E-4F7F-47EE-99DB-6A2C2E9C90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6042" y="3563579"/>
            <a:ext cx="2317253" cy="3089671"/>
          </a:xfrm>
          <a:prstGeom prst="rect">
            <a:avLst/>
          </a:prstGeom>
        </p:spPr>
      </p:pic>
      <p:pic>
        <p:nvPicPr>
          <p:cNvPr id="20" name="Рисунок 19">
            <a:extLst>
              <a:ext uri="{FF2B5EF4-FFF2-40B4-BE49-F238E27FC236}">
                <a16:creationId xmlns:a16="http://schemas.microsoft.com/office/drawing/2014/main" xmlns="" id="{83DA7A0D-7EC1-4643-ABC4-2B4065368D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42" r="16878"/>
          <a:stretch/>
        </p:blipFill>
        <p:spPr>
          <a:xfrm>
            <a:off x="3564358" y="3560420"/>
            <a:ext cx="2135294" cy="3092829"/>
          </a:xfrm>
          <a:prstGeom prst="rect">
            <a:avLst/>
          </a:prstGeom>
        </p:spPr>
      </p:pic>
      <p:pic>
        <p:nvPicPr>
          <p:cNvPr id="22" name="Рисунок 21">
            <a:extLst>
              <a:ext uri="{FF2B5EF4-FFF2-40B4-BE49-F238E27FC236}">
                <a16:creationId xmlns:a16="http://schemas.microsoft.com/office/drawing/2014/main" xmlns="" id="{5FFD0602-C9BA-4C1E-A5D4-41D183FCC0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707" y="3563578"/>
            <a:ext cx="2317253" cy="3089671"/>
          </a:xfrm>
          <a:prstGeom prst="rect">
            <a:avLst/>
          </a:prstGeom>
        </p:spPr>
      </p:pic>
      <p:pic>
        <p:nvPicPr>
          <p:cNvPr id="24" name="Рисунок 23">
            <a:extLst>
              <a:ext uri="{FF2B5EF4-FFF2-40B4-BE49-F238E27FC236}">
                <a16:creationId xmlns:a16="http://schemas.microsoft.com/office/drawing/2014/main" xmlns="" id="{06FE929C-7CC0-4ED7-BC49-71CE6B6C4B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50" y="3566739"/>
            <a:ext cx="2317253" cy="3089670"/>
          </a:xfrm>
          <a:prstGeom prst="rect">
            <a:avLst/>
          </a:prstGeom>
        </p:spPr>
      </p:pic>
    </p:spTree>
    <p:extLst>
      <p:ext uri="{BB962C8B-B14F-4D97-AF65-F5344CB8AC3E}">
        <p14:creationId xmlns:p14="http://schemas.microsoft.com/office/powerpoint/2010/main" val="212247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374386" y="72118"/>
            <a:ext cx="11465411" cy="3189514"/>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sz="2700" dirty="0">
                <a:latin typeface="Montserrat" pitchFamily="2" charset="-52"/>
              </a:rPr>
              <a:t/>
            </a:r>
            <a:br>
              <a:rPr lang="ru-RU" sz="2700" dirty="0">
                <a:latin typeface="Montserrat" pitchFamily="2" charset="-52"/>
              </a:rPr>
            </a:br>
            <a:r>
              <a:rPr lang="ru-RU" sz="4000" b="1" dirty="0">
                <a:latin typeface="Montserrat" pitchFamily="2" charset="-52"/>
              </a:rPr>
              <a:t>«Творцы-молодцы»</a:t>
            </a:r>
            <a:r>
              <a:rPr lang="ru-RU" dirty="0"/>
              <a:t/>
            </a:r>
            <a:br>
              <a:rPr lang="ru-RU" dirty="0"/>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учащихся: 7 - 10 лет</a:t>
            </a:r>
            <a:r>
              <a:rPr lang="ru-RU" dirty="0"/>
              <a:t/>
            </a:r>
            <a:br>
              <a:rPr lang="ru-RU" dirty="0"/>
            </a:br>
            <a:r>
              <a:rPr lang="ru-RU" sz="2700" dirty="0">
                <a:latin typeface="Montserrat" pitchFamily="2" charset="-52"/>
              </a:rPr>
              <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5" name="Объект 4">
            <a:extLst>
              <a:ext uri="{FF2B5EF4-FFF2-40B4-BE49-F238E27FC236}">
                <a16:creationId xmlns:a16="http://schemas.microsoft.com/office/drawing/2014/main" xmlns="" id="{8EE7DFBD-B676-4301-87CB-DBE8442417D8}"/>
              </a:ext>
            </a:extLst>
          </p:cNvPr>
          <p:cNvSpPr>
            <a:spLocks noGrp="1"/>
          </p:cNvSpPr>
          <p:nvPr>
            <p:ph idx="1"/>
          </p:nvPr>
        </p:nvSpPr>
        <p:spPr>
          <a:xfrm>
            <a:off x="374386" y="1939075"/>
            <a:ext cx="6502576" cy="4264229"/>
          </a:xfrm>
        </p:spPr>
        <p:txBody>
          <a:bodyPr>
            <a:normAutofit/>
          </a:bodyPr>
          <a:lstStyle/>
          <a:p>
            <a:pPr algn="just"/>
            <a:r>
              <a:rPr lang="ru-RU" sz="1600" dirty="0">
                <a:latin typeface="Montserrat Medium" pitchFamily="2" charset="-52"/>
              </a:rPr>
              <a:t>Дополнительная общеразвивающая программа «Творцы- молодцы» нацелена на получение учащимися базовых навыков в декоративно-прикладном творчестве, позволяющих учащимся определить направление для дальнейшего углубленного освоения дополнительной общеобразовательной программы.</a:t>
            </a:r>
          </a:p>
          <a:p>
            <a:pPr algn="just"/>
            <a:r>
              <a:rPr lang="ru-RU" sz="1600" dirty="0">
                <a:latin typeface="Montserrat Medium" pitchFamily="2" charset="-52"/>
              </a:rPr>
              <a:t>Занимаясь по программе «Творцы- молодцы», дети научатся работать с линейкой, пользоваться канцелярскими ножницами и другими  предметами и приспособлениями, познакомятся с фигурными ножницами. Также познакомятся с искусственным материалом </a:t>
            </a:r>
            <a:r>
              <a:rPr lang="ru-RU" sz="1600" dirty="0" err="1">
                <a:latin typeface="Montserrat Medium" pitchFamily="2" charset="-52"/>
              </a:rPr>
              <a:t>фоамиран</a:t>
            </a:r>
            <a:r>
              <a:rPr lang="ru-RU" sz="1600" dirty="0">
                <a:latin typeface="Montserrat Medium" pitchFamily="2" charset="-52"/>
              </a:rPr>
              <a:t>, узнают, какие формы он может принимать при нагреве. Обучатся трудовым навыкам, применяя различные способы изготовления изделий.</a:t>
            </a:r>
          </a:p>
        </p:txBody>
      </p:sp>
      <p:pic>
        <p:nvPicPr>
          <p:cNvPr id="4" name="Рисунок 3">
            <a:extLst>
              <a:ext uri="{FF2B5EF4-FFF2-40B4-BE49-F238E27FC236}">
                <a16:creationId xmlns:a16="http://schemas.microsoft.com/office/drawing/2014/main" xmlns="" id="{DCCC04E7-FC25-487C-8F14-FDF02B186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5033" y="2127047"/>
            <a:ext cx="4752581" cy="3564436"/>
          </a:xfrm>
          <a:prstGeom prst="rect">
            <a:avLst/>
          </a:prstGeom>
        </p:spPr>
      </p:pic>
    </p:spTree>
    <p:extLst>
      <p:ext uri="{BB962C8B-B14F-4D97-AF65-F5344CB8AC3E}">
        <p14:creationId xmlns:p14="http://schemas.microsoft.com/office/powerpoint/2010/main" val="352812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486183" y="68036"/>
            <a:ext cx="11465411" cy="3189514"/>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sz="2700" dirty="0">
                <a:latin typeface="Montserrat" pitchFamily="2" charset="-52"/>
              </a:rPr>
              <a:t/>
            </a:r>
            <a:br>
              <a:rPr lang="ru-RU" sz="2700" dirty="0">
                <a:latin typeface="Montserrat" pitchFamily="2" charset="-52"/>
              </a:rPr>
            </a:br>
            <a:r>
              <a:rPr lang="ru-RU" sz="4000" b="1" dirty="0">
                <a:latin typeface="Montserrat" pitchFamily="2" charset="-52"/>
              </a:rPr>
              <a:t>«Творцы-молодцы»</a:t>
            </a:r>
            <a:r>
              <a:rPr lang="ru-RU" dirty="0"/>
              <a:t/>
            </a:r>
            <a:br>
              <a:rPr lang="ru-RU" dirty="0"/>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учащихся: 7 - 10 лет</a:t>
            </a:r>
            <a:r>
              <a:rPr lang="ru-RU" dirty="0"/>
              <a:t/>
            </a:r>
            <a:br>
              <a:rPr lang="ru-RU" dirty="0"/>
            </a:br>
            <a:r>
              <a:rPr lang="ru-RU" sz="2700" dirty="0">
                <a:latin typeface="Montserrat" pitchFamily="2" charset="-52"/>
              </a:rPr>
              <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graphicFrame>
        <p:nvGraphicFramePr>
          <p:cNvPr id="7" name="Таблица 4">
            <a:extLst>
              <a:ext uri="{FF2B5EF4-FFF2-40B4-BE49-F238E27FC236}">
                <a16:creationId xmlns:a16="http://schemas.microsoft.com/office/drawing/2014/main" xmlns="" id="{3C59EE6F-FC29-4931-BB09-6F7772B39A0C}"/>
              </a:ext>
            </a:extLst>
          </p:cNvPr>
          <p:cNvGraphicFramePr>
            <a:graphicFrameLocks noGrp="1"/>
          </p:cNvGraphicFramePr>
          <p:nvPr>
            <p:extLst>
              <p:ext uri="{D42A27DB-BD31-4B8C-83A1-F6EECF244321}">
                <p14:modId xmlns:p14="http://schemas.microsoft.com/office/powerpoint/2010/main" val="4285932447"/>
              </p:ext>
            </p:extLst>
          </p:nvPr>
        </p:nvGraphicFramePr>
        <p:xfrm>
          <a:off x="647177" y="1960789"/>
          <a:ext cx="11143425" cy="4895007"/>
        </p:xfrm>
        <a:graphic>
          <a:graphicData uri="http://schemas.openxmlformats.org/drawingml/2006/table">
            <a:tbl>
              <a:tblPr firstRow="1" bandRow="1">
                <a:tableStyleId>{21E4AEA4-8DFA-4A89-87EB-49C32662AFE0}</a:tableStyleId>
              </a:tblPr>
              <a:tblGrid>
                <a:gridCol w="3714475">
                  <a:extLst>
                    <a:ext uri="{9D8B030D-6E8A-4147-A177-3AD203B41FA5}">
                      <a16:colId xmlns:a16="http://schemas.microsoft.com/office/drawing/2014/main" xmlns="" val="1204135285"/>
                    </a:ext>
                  </a:extLst>
                </a:gridCol>
                <a:gridCol w="3714475">
                  <a:extLst>
                    <a:ext uri="{9D8B030D-6E8A-4147-A177-3AD203B41FA5}">
                      <a16:colId xmlns:a16="http://schemas.microsoft.com/office/drawing/2014/main" xmlns="" val="2526534844"/>
                    </a:ext>
                  </a:extLst>
                </a:gridCol>
                <a:gridCol w="3714475">
                  <a:extLst>
                    <a:ext uri="{9D8B030D-6E8A-4147-A177-3AD203B41FA5}">
                      <a16:colId xmlns:a16="http://schemas.microsoft.com/office/drawing/2014/main" xmlns="" val="1090368973"/>
                    </a:ext>
                  </a:extLst>
                </a:gridCol>
              </a:tblGrid>
              <a:tr h="103414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u="sng" dirty="0">
                          <a:solidFill>
                            <a:schemeClr val="tx1"/>
                          </a:solidFill>
                          <a:latin typeface="Montserrat Medium" pitchFamily="2" charset="-52"/>
                        </a:rPr>
                        <a:t>Цель: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u="none" kern="1200" dirty="0">
                          <a:solidFill>
                            <a:schemeClr val="tx1"/>
                          </a:solidFill>
                          <a:latin typeface="Montserrat Medium" pitchFamily="2" charset="-52"/>
                          <a:ea typeface="+mn-ea"/>
                          <a:cs typeface="+mn-cs"/>
                        </a:rPr>
                        <a:t>сформировать начальный интерес учащихся к аппликации в разных техниках через овладение технологией обработки изделий из </a:t>
                      </a:r>
                      <a:r>
                        <a:rPr lang="ru-RU" sz="1800" b="1" u="none" kern="1200" dirty="0" err="1">
                          <a:solidFill>
                            <a:schemeClr val="tx1"/>
                          </a:solidFill>
                          <a:latin typeface="Montserrat Medium" pitchFamily="2" charset="-52"/>
                          <a:ea typeface="+mn-ea"/>
                          <a:cs typeface="+mn-cs"/>
                        </a:rPr>
                        <a:t>фоамирана</a:t>
                      </a:r>
                      <a:endParaRPr lang="ru-RU" sz="1800" b="1" u="none" kern="1200" dirty="0">
                        <a:solidFill>
                          <a:schemeClr val="tx1"/>
                        </a:solidFill>
                        <a:latin typeface="Montserrat Medium" pitchFamily="2" charset="-52"/>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800" b="1" u="none" dirty="0">
                        <a:solidFill>
                          <a:schemeClr val="tx1"/>
                        </a:solidFill>
                        <a:latin typeface="Montserrat Medium" pitchFamily="2" charset="-52"/>
                      </a:endParaRPr>
                    </a:p>
                  </a:txBody>
                  <a:tcPr>
                    <a:solidFill>
                      <a:srgbClr val="EA8BA5"/>
                    </a:solidFill>
                  </a:tcPr>
                </a:tc>
                <a:tc hMerge="1">
                  <a:txBody>
                    <a:bodyPr/>
                    <a:lstStyle/>
                    <a:p>
                      <a:endParaRPr lang="ru-RU" dirty="0"/>
                    </a:p>
                  </a:txBody>
                  <a:tcPr>
                    <a:solidFill>
                      <a:srgbClr val="EA8BA5"/>
                    </a:solidFill>
                  </a:tcPr>
                </a:tc>
                <a:tc hMerge="1">
                  <a:txBody>
                    <a:bodyPr/>
                    <a:lstStyle/>
                    <a:p>
                      <a:endParaRPr lang="ru-RU" dirty="0"/>
                    </a:p>
                  </a:txBody>
                  <a:tcPr>
                    <a:solidFill>
                      <a:srgbClr val="EA8BA5"/>
                    </a:solidFill>
                  </a:tcPr>
                </a:tc>
                <a:extLst>
                  <a:ext uri="{0D108BD9-81ED-4DB2-BD59-A6C34878D82A}">
                    <a16:rowId xmlns:a16="http://schemas.microsoft.com/office/drawing/2014/main" xmlns="" val="2219177176"/>
                  </a:ext>
                </a:extLst>
              </a:tr>
              <a:tr h="357551">
                <a:tc>
                  <a:txBody>
                    <a:bodyPr/>
                    <a:lstStyle/>
                    <a:p>
                      <a:pPr algn="ctr"/>
                      <a:r>
                        <a:rPr lang="ru-RU" sz="1600" b="1" i="1" dirty="0">
                          <a:latin typeface="Montserrat Medium" pitchFamily="2" charset="-52"/>
                        </a:rPr>
                        <a:t>Обучающие задачи:</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i="1" dirty="0">
                          <a:latin typeface="Montserrat Medium" pitchFamily="2" charset="-52"/>
                        </a:rPr>
                        <a:t>Развивающие задачи:</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i="1" dirty="0">
                          <a:latin typeface="Montserrat Medium" pitchFamily="2" charset="-52"/>
                        </a:rPr>
                        <a:t>Воспитательные задачи:</a:t>
                      </a:r>
                      <a:endParaRPr lang="ru-RU" sz="1600" dirty="0"/>
                    </a:p>
                  </a:txBody>
                  <a:tcPr/>
                </a:tc>
                <a:extLst>
                  <a:ext uri="{0D108BD9-81ED-4DB2-BD59-A6C34878D82A}">
                    <a16:rowId xmlns:a16="http://schemas.microsoft.com/office/drawing/2014/main" xmlns="" val="1146589069"/>
                  </a:ext>
                </a:extLst>
              </a:tr>
              <a:tr h="2709315">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познакомить с техникой аппликация из </a:t>
                      </a:r>
                      <a:r>
                        <a:rPr lang="ru-RU" sz="1100" kern="1200" dirty="0" err="1">
                          <a:solidFill>
                            <a:schemeClr val="tx2"/>
                          </a:solidFill>
                          <a:latin typeface="Montserrat Medium" pitchFamily="2" charset="-52"/>
                          <a:ea typeface="+mn-ea"/>
                          <a:cs typeface="+mn-cs"/>
                        </a:rPr>
                        <a:t>фоамирана</a:t>
                      </a:r>
                      <a:r>
                        <a:rPr lang="ru-RU" sz="1100" kern="1200" dirty="0">
                          <a:solidFill>
                            <a:schemeClr val="tx2"/>
                          </a:solidFill>
                          <a:latin typeface="Montserrat Medium" pitchFamily="2" charset="-52"/>
                          <a:ea typeface="+mn-ea"/>
                          <a:cs typeface="+mn-cs"/>
                        </a:rPr>
                        <a:t> в разных видах исполнения;</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сформировать первоначальные умения и навыки при изготовлении композиций, опираясь на схемы, эскизы.</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обучить правилам пользования инструментами и приспособлениями, для работы в различных направлениях;</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обучить умению читать инструкционные карты и работы с лекалами.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endParaRPr lang="ru-RU" sz="1000" kern="1200" dirty="0">
                        <a:solidFill>
                          <a:schemeClr val="tx2"/>
                        </a:solidFill>
                        <a:latin typeface="Montserrat Medium" pitchFamily="2" charset="-52"/>
                        <a:ea typeface="+mn-ea"/>
                        <a:cs typeface="+mn-cs"/>
                      </a:endParaRPr>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развивать образное и пространственное мышление;</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формировать художественный вкус, гармонию между формой и содержанием художественного образа;</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развивать внимание, память, логическое и абстрактное мышление, пространственное воображение; </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развивать мелкую моторику рук, глазомер. </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endParaRPr lang="ru-RU" sz="1100" dirty="0"/>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формировать художественно- эстетический вкус, творческое мышление, стремление сделать изделие своими руками;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формировать умение бережно и экономно использовать материалы;</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формировать коммуникативные навыки, внимание;</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формировать навыки здорового образа жизни;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100" kern="1200" dirty="0">
                          <a:solidFill>
                            <a:schemeClr val="tx2"/>
                          </a:solidFill>
                          <a:latin typeface="Montserrat Medium" pitchFamily="2" charset="-52"/>
                          <a:ea typeface="+mn-ea"/>
                          <a:cs typeface="+mn-cs"/>
                        </a:rPr>
                        <a:t>воспитывать духовно- нравственные качества личности: доброжелательность, уважение к труду, творчеству окружающих.</a:t>
                      </a:r>
                    </a:p>
                    <a:p>
                      <a:endParaRPr lang="ru-RU" sz="1100" dirty="0"/>
                    </a:p>
                  </a:txBody>
                  <a:tcPr/>
                </a:tc>
                <a:extLst>
                  <a:ext uri="{0D108BD9-81ED-4DB2-BD59-A6C34878D82A}">
                    <a16:rowId xmlns:a16="http://schemas.microsoft.com/office/drawing/2014/main" xmlns="" val="1327575475"/>
                  </a:ext>
                </a:extLst>
              </a:tr>
            </a:tbl>
          </a:graphicData>
        </a:graphic>
      </p:graphicFrame>
    </p:spTree>
    <p:extLst>
      <p:ext uri="{BB962C8B-B14F-4D97-AF65-F5344CB8AC3E}">
        <p14:creationId xmlns:p14="http://schemas.microsoft.com/office/powerpoint/2010/main" val="36014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2154821" y="144236"/>
            <a:ext cx="11465411" cy="3189514"/>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sz="2700" dirty="0">
                <a:latin typeface="Montserrat" pitchFamily="2" charset="-52"/>
              </a:rPr>
              <a:t/>
            </a:r>
            <a:br>
              <a:rPr lang="ru-RU" sz="2700" dirty="0">
                <a:latin typeface="Montserrat" pitchFamily="2" charset="-52"/>
              </a:rPr>
            </a:br>
            <a:r>
              <a:rPr lang="ru-RU" sz="4000" b="1" dirty="0">
                <a:latin typeface="Montserrat" pitchFamily="2" charset="-52"/>
              </a:rPr>
              <a:t>«Творцы-молодцы»</a:t>
            </a:r>
            <a:r>
              <a:rPr lang="ru-RU" dirty="0"/>
              <a:t/>
            </a:r>
            <a:br>
              <a:rPr lang="ru-RU" dirty="0"/>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учащихся: 7 - 10 лет</a:t>
            </a:r>
            <a:r>
              <a:rPr lang="ru-RU" dirty="0"/>
              <a:t/>
            </a:r>
            <a:br>
              <a:rPr lang="ru-RU" dirty="0"/>
            </a:br>
            <a:r>
              <a:rPr lang="ru-RU" sz="2700" dirty="0">
                <a:latin typeface="Montserrat" pitchFamily="2" charset="-52"/>
              </a:rPr>
              <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5" name="Объект 4">
            <a:extLst>
              <a:ext uri="{FF2B5EF4-FFF2-40B4-BE49-F238E27FC236}">
                <a16:creationId xmlns:a16="http://schemas.microsoft.com/office/drawing/2014/main" xmlns="" id="{8EE7DFBD-B676-4301-87CB-DBE8442417D8}"/>
              </a:ext>
            </a:extLst>
          </p:cNvPr>
          <p:cNvSpPr>
            <a:spLocks noGrp="1"/>
          </p:cNvSpPr>
          <p:nvPr>
            <p:ph idx="1"/>
          </p:nvPr>
        </p:nvSpPr>
        <p:spPr>
          <a:xfrm>
            <a:off x="537462" y="2131128"/>
            <a:ext cx="6225288" cy="4264229"/>
          </a:xfrm>
        </p:spPr>
        <p:txBody>
          <a:bodyPr>
            <a:normAutofit/>
          </a:bodyPr>
          <a:lstStyle/>
          <a:p>
            <a:pPr marL="0" indent="0">
              <a:lnSpc>
                <a:spcPct val="90000"/>
              </a:lnSpc>
              <a:buNone/>
            </a:pPr>
            <a:r>
              <a:rPr lang="ru-RU" sz="1800" b="1" dirty="0">
                <a:latin typeface="Montserrat Medium" pitchFamily="2" charset="-52"/>
              </a:rPr>
              <a:t>Планируемые результаты освоения программы:</a:t>
            </a:r>
          </a:p>
          <a:p>
            <a:pPr algn="just"/>
            <a:r>
              <a:rPr lang="ru-RU" sz="1800" dirty="0">
                <a:latin typeface="Montserrat Medium" pitchFamily="2" charset="-52"/>
              </a:rPr>
              <a:t>будет сформировано первоначальное представление об основных понятиях в области прикладного творчества аппликации из </a:t>
            </a:r>
            <a:r>
              <a:rPr lang="ru-RU" sz="1800" dirty="0" err="1">
                <a:latin typeface="Montserrat Medium" pitchFamily="2" charset="-52"/>
              </a:rPr>
              <a:t>фоамирана</a:t>
            </a:r>
            <a:r>
              <a:rPr lang="ru-RU" sz="1800" dirty="0">
                <a:latin typeface="Montserrat Medium" pitchFamily="2" charset="-52"/>
              </a:rPr>
              <a:t>;</a:t>
            </a:r>
          </a:p>
          <a:p>
            <a:pPr algn="just"/>
            <a:r>
              <a:rPr lang="ru-RU" sz="1800" dirty="0">
                <a:latin typeface="Montserrat Medium" pitchFamily="2" charset="-52"/>
              </a:rPr>
              <a:t>будет освоен небольшой набор приемов работы с материалами и инструментами;</a:t>
            </a:r>
          </a:p>
          <a:p>
            <a:pPr algn="just"/>
            <a:r>
              <a:rPr lang="ru-RU" sz="1800" dirty="0">
                <a:latin typeface="Montserrat Medium" pitchFamily="2" charset="-52"/>
              </a:rPr>
              <a:t>будут сформированы первоначальные умения по выполнению работ по простой, объемной, и </a:t>
            </a:r>
            <a:r>
              <a:rPr lang="ru-RU" sz="1800" dirty="0" err="1">
                <a:latin typeface="Montserrat Medium" pitchFamily="2" charset="-52"/>
              </a:rPr>
              <a:t>полуобъёмной</a:t>
            </a:r>
            <a:r>
              <a:rPr lang="ru-RU" sz="1800" dirty="0">
                <a:latin typeface="Montserrat Medium" pitchFamily="2" charset="-52"/>
              </a:rPr>
              <a:t> аппликации по образцу из </a:t>
            </a:r>
            <a:r>
              <a:rPr lang="ru-RU" sz="1800" dirty="0" err="1">
                <a:latin typeface="Montserrat Medium" pitchFamily="2" charset="-52"/>
              </a:rPr>
              <a:t>фоамирана</a:t>
            </a:r>
            <a:r>
              <a:rPr lang="ru-RU" sz="1800" dirty="0">
                <a:latin typeface="Montserrat Medium" pitchFamily="2" charset="-52"/>
              </a:rPr>
              <a:t>.</a:t>
            </a:r>
          </a:p>
        </p:txBody>
      </p:sp>
      <p:pic>
        <p:nvPicPr>
          <p:cNvPr id="6" name="Рисунок 5">
            <a:extLst>
              <a:ext uri="{FF2B5EF4-FFF2-40B4-BE49-F238E27FC236}">
                <a16:creationId xmlns:a16="http://schemas.microsoft.com/office/drawing/2014/main" xmlns="" id="{EA52257F-1B94-4793-9C11-B30CE2D05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20970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208964" y="242454"/>
            <a:ext cx="11774072" cy="3744687"/>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sz="4000" b="1" dirty="0">
                <a:latin typeface="Montserrat" pitchFamily="2" charset="-52"/>
              </a:rPr>
              <a:t>«ЮНЫЙ ХУДОЖНИК»</a:t>
            </a:r>
            <a:br>
              <a:rPr lang="ru-RU" sz="4000" b="1" dirty="0">
                <a:latin typeface="Montserrat" pitchFamily="2" charset="-52"/>
              </a:rPr>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6-12 лет</a:t>
            </a:r>
            <a:r>
              <a:rPr lang="ru-RU" dirty="0"/>
              <a:t/>
            </a:r>
            <a:br>
              <a:rPr lang="ru-RU" dirty="0"/>
            </a:br>
            <a:r>
              <a:rPr lang="ru-RU" dirty="0"/>
              <a:t/>
            </a:r>
            <a:br>
              <a:rPr lang="ru-RU" dirty="0"/>
            </a:br>
            <a:r>
              <a:rPr lang="ru-RU" sz="2700" dirty="0">
                <a:latin typeface="Montserrat" pitchFamily="2" charset="-52"/>
              </a:rPr>
              <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5" name="Объект 4">
            <a:extLst>
              <a:ext uri="{FF2B5EF4-FFF2-40B4-BE49-F238E27FC236}">
                <a16:creationId xmlns:a16="http://schemas.microsoft.com/office/drawing/2014/main" xmlns="" id="{8EE7DFBD-B676-4301-87CB-DBE8442417D8}"/>
              </a:ext>
            </a:extLst>
          </p:cNvPr>
          <p:cNvSpPr>
            <a:spLocks noGrp="1"/>
          </p:cNvSpPr>
          <p:nvPr>
            <p:ph idx="1"/>
          </p:nvPr>
        </p:nvSpPr>
        <p:spPr>
          <a:xfrm>
            <a:off x="361364" y="1981798"/>
            <a:ext cx="11621672" cy="2427515"/>
          </a:xfrm>
        </p:spPr>
        <p:txBody>
          <a:bodyPr>
            <a:normAutofit/>
          </a:bodyPr>
          <a:lstStyle/>
          <a:p>
            <a:pPr algn="just"/>
            <a:r>
              <a:rPr lang="ru-RU" dirty="0">
                <a:latin typeface="Montserrat Medium" pitchFamily="2" charset="-52"/>
              </a:rPr>
              <a:t>Программа рассчитана на первое знакомство детей с основами изобразительного искусства – рисунком, живописью, композицией, дизайном. </a:t>
            </a:r>
          </a:p>
          <a:p>
            <a:pPr algn="just"/>
            <a:r>
              <a:rPr lang="ru-RU" dirty="0">
                <a:latin typeface="Montserrat Medium" pitchFamily="2" charset="-52"/>
              </a:rPr>
              <a:t>Программа знакомит с возможностями работы с различными художественными материалами и художественными техниками с целью заинтересовать детей продолжить обучение изобразительному искусству</a:t>
            </a:r>
          </a:p>
        </p:txBody>
      </p:sp>
      <p:pic>
        <p:nvPicPr>
          <p:cNvPr id="6" name="Рисунок 5">
            <a:extLst>
              <a:ext uri="{FF2B5EF4-FFF2-40B4-BE49-F238E27FC236}">
                <a16:creationId xmlns:a16="http://schemas.microsoft.com/office/drawing/2014/main" xmlns="" id="{C98189F2-1001-4A10-824F-7C1D383EC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986432"/>
            <a:ext cx="4671943" cy="2629113"/>
          </a:xfrm>
          <a:prstGeom prst="rect">
            <a:avLst/>
          </a:prstGeom>
        </p:spPr>
      </p:pic>
      <p:pic>
        <p:nvPicPr>
          <p:cNvPr id="10" name="Рисунок 9">
            <a:extLst>
              <a:ext uri="{FF2B5EF4-FFF2-40B4-BE49-F238E27FC236}">
                <a16:creationId xmlns:a16="http://schemas.microsoft.com/office/drawing/2014/main" xmlns="" id="{7802385F-144D-433D-BE78-C3E21E9C4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986433"/>
            <a:ext cx="4671940" cy="2629112"/>
          </a:xfrm>
          <a:prstGeom prst="rect">
            <a:avLst/>
          </a:prstGeom>
        </p:spPr>
      </p:pic>
    </p:spTree>
    <p:extLst>
      <p:ext uri="{BB962C8B-B14F-4D97-AF65-F5344CB8AC3E}">
        <p14:creationId xmlns:p14="http://schemas.microsoft.com/office/powerpoint/2010/main" val="184388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208964" y="242454"/>
            <a:ext cx="11774072" cy="3744687"/>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sz="4000" b="1" dirty="0">
                <a:latin typeface="Montserrat" pitchFamily="2" charset="-52"/>
              </a:rPr>
              <a:t>«ЮНЫЙ ХУДОЖНИК»</a:t>
            </a:r>
            <a:br>
              <a:rPr lang="ru-RU" sz="4000" b="1" dirty="0">
                <a:latin typeface="Montserrat" pitchFamily="2" charset="-52"/>
              </a:rPr>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6-12 лет</a:t>
            </a:r>
            <a:r>
              <a:rPr lang="ru-RU" dirty="0"/>
              <a:t/>
            </a:r>
            <a:br>
              <a:rPr lang="ru-RU" dirty="0"/>
            </a:br>
            <a:r>
              <a:rPr lang="ru-RU" dirty="0"/>
              <a:t/>
            </a:r>
            <a:br>
              <a:rPr lang="ru-RU" dirty="0"/>
            </a:br>
            <a:r>
              <a:rPr lang="ru-RU" sz="2700" dirty="0">
                <a:latin typeface="Montserrat" pitchFamily="2" charset="-52"/>
              </a:rPr>
              <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graphicFrame>
        <p:nvGraphicFramePr>
          <p:cNvPr id="8" name="Таблица 4">
            <a:extLst>
              <a:ext uri="{FF2B5EF4-FFF2-40B4-BE49-F238E27FC236}">
                <a16:creationId xmlns:a16="http://schemas.microsoft.com/office/drawing/2014/main" xmlns="" id="{52BC2386-5B42-4F4E-9BFC-215961038869}"/>
              </a:ext>
            </a:extLst>
          </p:cNvPr>
          <p:cNvGraphicFramePr>
            <a:graphicFrameLocks noGrp="1"/>
          </p:cNvGraphicFramePr>
          <p:nvPr>
            <p:extLst>
              <p:ext uri="{D42A27DB-BD31-4B8C-83A1-F6EECF244321}">
                <p14:modId xmlns:p14="http://schemas.microsoft.com/office/powerpoint/2010/main" val="140410560"/>
              </p:ext>
            </p:extLst>
          </p:nvPr>
        </p:nvGraphicFramePr>
        <p:xfrm>
          <a:off x="647179" y="1970314"/>
          <a:ext cx="11143425" cy="4794850"/>
        </p:xfrm>
        <a:graphic>
          <a:graphicData uri="http://schemas.openxmlformats.org/drawingml/2006/table">
            <a:tbl>
              <a:tblPr firstRow="1" bandRow="1">
                <a:tableStyleId>{21E4AEA4-8DFA-4A89-87EB-49C32662AFE0}</a:tableStyleId>
              </a:tblPr>
              <a:tblGrid>
                <a:gridCol w="3714475">
                  <a:extLst>
                    <a:ext uri="{9D8B030D-6E8A-4147-A177-3AD203B41FA5}">
                      <a16:colId xmlns:a16="http://schemas.microsoft.com/office/drawing/2014/main" xmlns="" val="1204135285"/>
                    </a:ext>
                  </a:extLst>
                </a:gridCol>
                <a:gridCol w="3714475">
                  <a:extLst>
                    <a:ext uri="{9D8B030D-6E8A-4147-A177-3AD203B41FA5}">
                      <a16:colId xmlns:a16="http://schemas.microsoft.com/office/drawing/2014/main" xmlns="" val="2526534844"/>
                    </a:ext>
                  </a:extLst>
                </a:gridCol>
                <a:gridCol w="3714475">
                  <a:extLst>
                    <a:ext uri="{9D8B030D-6E8A-4147-A177-3AD203B41FA5}">
                      <a16:colId xmlns:a16="http://schemas.microsoft.com/office/drawing/2014/main" xmlns="" val="1090368973"/>
                    </a:ext>
                  </a:extLst>
                </a:gridCol>
              </a:tblGrid>
              <a:tr h="103414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u="sng" dirty="0">
                          <a:solidFill>
                            <a:schemeClr val="tx1"/>
                          </a:solidFill>
                          <a:latin typeface="Montserrat Medium" pitchFamily="2" charset="-52"/>
                        </a:rPr>
                        <a:t>Цель: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u="none" dirty="0">
                          <a:solidFill>
                            <a:schemeClr val="tx1"/>
                          </a:solidFill>
                          <a:latin typeface="Montserrat Medium" pitchFamily="2" charset="-52"/>
                        </a:rPr>
                        <a:t>формирование интереса учащихся к более глубокому изучению основ изобразительного искусства, посредством знакомства с некоторыми художественными техниками</a:t>
                      </a:r>
                    </a:p>
                  </a:txBody>
                  <a:tcPr>
                    <a:solidFill>
                      <a:srgbClr val="EA8BA5"/>
                    </a:solidFill>
                  </a:tcPr>
                </a:tc>
                <a:tc hMerge="1">
                  <a:txBody>
                    <a:bodyPr/>
                    <a:lstStyle/>
                    <a:p>
                      <a:endParaRPr lang="ru-RU" dirty="0"/>
                    </a:p>
                  </a:txBody>
                  <a:tcPr>
                    <a:solidFill>
                      <a:srgbClr val="EA8BA5"/>
                    </a:solidFill>
                  </a:tcPr>
                </a:tc>
                <a:tc hMerge="1">
                  <a:txBody>
                    <a:bodyPr/>
                    <a:lstStyle/>
                    <a:p>
                      <a:endParaRPr lang="ru-RU" dirty="0"/>
                    </a:p>
                  </a:txBody>
                  <a:tcPr>
                    <a:solidFill>
                      <a:srgbClr val="EA8BA5"/>
                    </a:solidFill>
                  </a:tcPr>
                </a:tc>
                <a:extLst>
                  <a:ext uri="{0D108BD9-81ED-4DB2-BD59-A6C34878D82A}">
                    <a16:rowId xmlns:a16="http://schemas.microsoft.com/office/drawing/2014/main" xmlns="" val="2219177176"/>
                  </a:ext>
                </a:extLst>
              </a:tr>
              <a:tr h="357551">
                <a:tc>
                  <a:txBody>
                    <a:bodyPr/>
                    <a:lstStyle/>
                    <a:p>
                      <a:pPr algn="ctr"/>
                      <a:r>
                        <a:rPr lang="ru-RU" sz="1600" b="1" i="1" dirty="0">
                          <a:latin typeface="Montserrat Medium" pitchFamily="2" charset="-52"/>
                        </a:rPr>
                        <a:t>Обучающие задачи:</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i="1" dirty="0">
                          <a:latin typeface="Montserrat Medium" pitchFamily="2" charset="-52"/>
                        </a:rPr>
                        <a:t>Развивающие задачи:</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i="1" dirty="0">
                          <a:latin typeface="Montserrat Medium" pitchFamily="2" charset="-52"/>
                        </a:rPr>
                        <a:t>Воспитательные задачи:</a:t>
                      </a:r>
                      <a:endParaRPr lang="ru-RU" sz="1600" dirty="0"/>
                    </a:p>
                  </a:txBody>
                  <a:tcPr/>
                </a:tc>
                <a:extLst>
                  <a:ext uri="{0D108BD9-81ED-4DB2-BD59-A6C34878D82A}">
                    <a16:rowId xmlns:a16="http://schemas.microsoft.com/office/drawing/2014/main" xmlns="" val="1146589069"/>
                  </a:ext>
                </a:extLst>
              </a:tr>
              <a:tr h="2709315">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сформировать начальное представление об изобразительном искусстве (живопись, рисунок, композиция), истории их возникновения и развития;</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познакомить с практическими приемами применения нескольких художественных техник;</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дать представление об основах изобразительной грамоты;</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освоить выполнение ряда практических обучающих и творческих упражнений.</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endParaRPr lang="ru-RU" sz="1200" kern="1200" dirty="0">
                        <a:solidFill>
                          <a:schemeClr val="tx2"/>
                        </a:solidFill>
                        <a:latin typeface="Montserrat Medium" pitchFamily="2" charset="-52"/>
                        <a:ea typeface="+mn-ea"/>
                        <a:cs typeface="+mn-cs"/>
                      </a:endParaRPr>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dirty="0"/>
                        <a:t>формировать интерес и мотивацию к изучению изобразительного искусства;</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dirty="0"/>
                        <a:t>стимулировать творческое воображение;</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dirty="0"/>
                        <a:t>сформировать навыки анализа учебного материала и самообучения.</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endParaRPr lang="ru-RU" sz="1200" dirty="0"/>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dk1"/>
                          </a:solidFill>
                          <a:latin typeface="+mn-lt"/>
                          <a:ea typeface="+mn-ea"/>
                          <a:cs typeface="+mn-cs"/>
                        </a:rPr>
                        <a:t>дать опыт организации собственной творческой деятельности: самоконтроль, самооценка, принятие решений в учебной и творческой деятельности;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dk1"/>
                          </a:solidFill>
                          <a:latin typeface="+mn-lt"/>
                          <a:ea typeface="+mn-ea"/>
                          <a:cs typeface="+mn-cs"/>
                        </a:rPr>
                        <a:t>создать условия для развития эстетического восприятия окружающего мира, расширения общекультурного кругозора, развития интеллекта.</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dk1"/>
                          </a:solidFill>
                          <a:latin typeface="+mn-lt"/>
                          <a:ea typeface="+mn-ea"/>
                          <a:cs typeface="+mn-cs"/>
                        </a:rPr>
                        <a:t>формировать мотивацию к дальнейшему творческому и профессиональному развитию; </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dk1"/>
                          </a:solidFill>
                          <a:latin typeface="+mn-lt"/>
                          <a:ea typeface="+mn-ea"/>
                          <a:cs typeface="+mn-cs"/>
                        </a:rPr>
                        <a:t>формировать интерес к культуре и искусству.</a:t>
                      </a:r>
                    </a:p>
                    <a:p>
                      <a:endParaRPr lang="ru-RU" sz="1200" dirty="0"/>
                    </a:p>
                  </a:txBody>
                  <a:tcPr/>
                </a:tc>
                <a:extLst>
                  <a:ext uri="{0D108BD9-81ED-4DB2-BD59-A6C34878D82A}">
                    <a16:rowId xmlns:a16="http://schemas.microsoft.com/office/drawing/2014/main" xmlns="" val="1327575475"/>
                  </a:ext>
                </a:extLst>
              </a:tr>
            </a:tbl>
          </a:graphicData>
        </a:graphic>
      </p:graphicFrame>
    </p:spTree>
    <p:extLst>
      <p:ext uri="{BB962C8B-B14F-4D97-AF65-F5344CB8AC3E}">
        <p14:creationId xmlns:p14="http://schemas.microsoft.com/office/powerpoint/2010/main" val="57332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2108626" y="253340"/>
            <a:ext cx="11774072" cy="3744687"/>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sz="4000" b="1" dirty="0">
                <a:latin typeface="Montserrat" pitchFamily="2" charset="-52"/>
              </a:rPr>
              <a:t>«ЮНЫЙ ХУДОЖНИК»</a:t>
            </a:r>
            <a:br>
              <a:rPr lang="ru-RU" sz="4000" b="1" dirty="0">
                <a:latin typeface="Montserrat" pitchFamily="2" charset="-52"/>
              </a:rPr>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6-12 лет</a:t>
            </a:r>
            <a:r>
              <a:rPr lang="ru-RU" dirty="0"/>
              <a:t/>
            </a:r>
            <a:br>
              <a:rPr lang="ru-RU" dirty="0"/>
            </a:br>
            <a:r>
              <a:rPr lang="ru-RU" dirty="0"/>
              <a:t/>
            </a:r>
            <a:br>
              <a:rPr lang="ru-RU" dirty="0"/>
            </a:br>
            <a:r>
              <a:rPr lang="ru-RU" sz="2700" dirty="0">
                <a:latin typeface="Montserrat" pitchFamily="2" charset="-52"/>
              </a:rPr>
              <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5" name="Объект 4">
            <a:extLst>
              <a:ext uri="{FF2B5EF4-FFF2-40B4-BE49-F238E27FC236}">
                <a16:creationId xmlns:a16="http://schemas.microsoft.com/office/drawing/2014/main" xmlns="" id="{8EE7DFBD-B676-4301-87CB-DBE8442417D8}"/>
              </a:ext>
            </a:extLst>
          </p:cNvPr>
          <p:cNvSpPr>
            <a:spLocks noGrp="1"/>
          </p:cNvSpPr>
          <p:nvPr>
            <p:ph idx="1"/>
          </p:nvPr>
        </p:nvSpPr>
        <p:spPr>
          <a:xfrm>
            <a:off x="557306" y="2125683"/>
            <a:ext cx="6834093" cy="4609501"/>
          </a:xfrm>
        </p:spPr>
        <p:txBody>
          <a:bodyPr>
            <a:normAutofit/>
          </a:bodyPr>
          <a:lstStyle/>
          <a:p>
            <a:pPr marL="0" indent="0" algn="just">
              <a:buNone/>
            </a:pPr>
            <a:r>
              <a:rPr lang="ru-RU" b="1" dirty="0">
                <a:latin typeface="Montserrat Medium" pitchFamily="2" charset="-52"/>
              </a:rPr>
              <a:t>Планируемые результаты освоения программы:</a:t>
            </a:r>
            <a:endParaRPr lang="ru-RU" dirty="0">
              <a:latin typeface="Montserrat Medium" pitchFamily="2" charset="-52"/>
            </a:endParaRPr>
          </a:p>
          <a:p>
            <a:pPr algn="just"/>
            <a:r>
              <a:rPr lang="ru-RU" dirty="0"/>
              <a:t>будет сформировано начальное представление об изобразительном искусстве (живопись, рисунок, композиция), истории их возникновения и развития;</a:t>
            </a:r>
          </a:p>
          <a:p>
            <a:pPr algn="just"/>
            <a:r>
              <a:rPr lang="ru-RU" dirty="0"/>
              <a:t>учащиеся будут ознакомлены с практическими приемами применения нескольких художественных техник;</a:t>
            </a:r>
          </a:p>
          <a:p>
            <a:pPr algn="just"/>
            <a:r>
              <a:rPr lang="ru-RU" dirty="0"/>
              <a:t>будет сформировано представление об основах изобразительной грамоты;</a:t>
            </a:r>
          </a:p>
          <a:p>
            <a:pPr algn="just"/>
            <a:r>
              <a:rPr lang="ru-RU" dirty="0"/>
              <a:t>будет освоено выполнение ряда практических обучающих и творческих упражнений.</a:t>
            </a:r>
          </a:p>
          <a:p>
            <a:endParaRPr lang="ru-RU" dirty="0"/>
          </a:p>
        </p:txBody>
      </p:sp>
      <p:pic>
        <p:nvPicPr>
          <p:cNvPr id="4" name="Рисунок 3">
            <a:extLst>
              <a:ext uri="{FF2B5EF4-FFF2-40B4-BE49-F238E27FC236}">
                <a16:creationId xmlns:a16="http://schemas.microsoft.com/office/drawing/2014/main" xmlns="" id="{AF875FFE-85C3-489E-8CB0-B5E631722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65"/>
          <a:stretch/>
        </p:blipFill>
        <p:spPr>
          <a:xfrm>
            <a:off x="7587343" y="0"/>
            <a:ext cx="4604657" cy="6858000"/>
          </a:xfrm>
          <a:prstGeom prst="rect">
            <a:avLst/>
          </a:prstGeom>
        </p:spPr>
      </p:pic>
    </p:spTree>
    <p:extLst>
      <p:ext uri="{BB962C8B-B14F-4D97-AF65-F5344CB8AC3E}">
        <p14:creationId xmlns:p14="http://schemas.microsoft.com/office/powerpoint/2010/main" val="309630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933500" y="48481"/>
            <a:ext cx="10325000" cy="2505765"/>
          </a:xfrm>
        </p:spPr>
        <p:txBody>
          <a:bodyPr>
            <a:normAutofit/>
          </a:bodyPr>
          <a:lstStyle/>
          <a:p>
            <a:pPr algn="ctr"/>
            <a:r>
              <a:rPr lang="ru-RU" sz="3600" b="1" dirty="0">
                <a:latin typeface="Montserrat" pitchFamily="2" charset="-52"/>
              </a:rPr>
              <a:t>«Подарок герою нашего времени»</a:t>
            </a:r>
            <a:r>
              <a:rPr lang="ru-RU" sz="3600" dirty="0">
                <a:latin typeface="Montserrat" pitchFamily="2" charset="-52"/>
              </a:rPr>
              <a:t/>
            </a:r>
            <a:br>
              <a:rPr lang="ru-RU" sz="3600" dirty="0">
                <a:latin typeface="Montserrat" pitchFamily="2" charset="-52"/>
              </a:rPr>
            </a:br>
            <a:r>
              <a:rPr lang="ru-RU" sz="2400" dirty="0">
                <a:latin typeface="Montserrat" pitchFamily="2" charset="-52"/>
              </a:rPr>
              <a:t>Срок освоения: 6 дней</a:t>
            </a:r>
            <a:br>
              <a:rPr lang="ru-RU" sz="2400" dirty="0">
                <a:latin typeface="Montserrat" pitchFamily="2" charset="-52"/>
              </a:rPr>
            </a:br>
            <a:r>
              <a:rPr lang="ru-RU" sz="2400" dirty="0">
                <a:latin typeface="Montserrat" pitchFamily="2" charset="-52"/>
              </a:rPr>
              <a:t>Возраст учащихся: 5 – 11 лет</a:t>
            </a: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3" name="Объект 2">
            <a:extLst>
              <a:ext uri="{FF2B5EF4-FFF2-40B4-BE49-F238E27FC236}">
                <a16:creationId xmlns:a16="http://schemas.microsoft.com/office/drawing/2014/main" xmlns="" id="{470ED648-646F-4098-871D-1C710BCEAB48}"/>
              </a:ext>
            </a:extLst>
          </p:cNvPr>
          <p:cNvSpPr>
            <a:spLocks noGrp="1"/>
          </p:cNvSpPr>
          <p:nvPr>
            <p:ph idx="1"/>
          </p:nvPr>
        </p:nvSpPr>
        <p:spPr>
          <a:xfrm>
            <a:off x="759831" y="1960765"/>
            <a:ext cx="10672338" cy="3564436"/>
          </a:xfrm>
        </p:spPr>
        <p:txBody>
          <a:bodyPr>
            <a:normAutofit/>
          </a:bodyPr>
          <a:lstStyle/>
          <a:p>
            <a:pPr algn="just"/>
            <a:r>
              <a:rPr lang="ru-RU" sz="1600" dirty="0">
                <a:latin typeface="Montserrat Medium" pitchFamily="2" charset="-52"/>
              </a:rPr>
              <a:t>Основная цель программы - патриотическое воспитание учащихся в духе современной жизни. Дополнительная общеразвивающая программа «Подарок герою нашего времени» педагогически целесообразна, актуальность программы обусловлена тем, что она направлена на патриотическое воспитание учащихся, через реализацию декоративно прикладного искусства путем изготовления тематических сувениров из </a:t>
            </a:r>
            <a:r>
              <a:rPr lang="ru-RU" sz="1600" dirty="0" err="1">
                <a:latin typeface="Montserrat Medium" pitchFamily="2" charset="-52"/>
              </a:rPr>
              <a:t>фоамирана</a:t>
            </a:r>
            <a:r>
              <a:rPr lang="ru-RU" sz="1600" dirty="0">
                <a:latin typeface="Montserrat Medium" pitchFamily="2" charset="-52"/>
              </a:rPr>
              <a:t>.</a:t>
            </a:r>
          </a:p>
          <a:p>
            <a:endParaRPr lang="ru-RU" dirty="0"/>
          </a:p>
        </p:txBody>
      </p:sp>
      <p:pic>
        <p:nvPicPr>
          <p:cNvPr id="5" name="Рисунок 4">
            <a:extLst>
              <a:ext uri="{FF2B5EF4-FFF2-40B4-BE49-F238E27FC236}">
                <a16:creationId xmlns:a16="http://schemas.microsoft.com/office/drawing/2014/main" xmlns="" id="{3B0BD0D1-14C0-4740-A9D4-5B52D8D76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481" y="3621334"/>
            <a:ext cx="2252592" cy="3003456"/>
          </a:xfrm>
          <a:prstGeom prst="rect">
            <a:avLst/>
          </a:prstGeom>
        </p:spPr>
      </p:pic>
      <p:pic>
        <p:nvPicPr>
          <p:cNvPr id="7" name="Рисунок 6">
            <a:extLst>
              <a:ext uri="{FF2B5EF4-FFF2-40B4-BE49-F238E27FC236}">
                <a16:creationId xmlns:a16="http://schemas.microsoft.com/office/drawing/2014/main" xmlns="" id="{25E18617-9883-4B50-A8AB-5A99ED349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029" y="3621334"/>
            <a:ext cx="2389625" cy="3003456"/>
          </a:xfrm>
          <a:prstGeom prst="rect">
            <a:avLst/>
          </a:prstGeom>
        </p:spPr>
      </p:pic>
      <p:pic>
        <p:nvPicPr>
          <p:cNvPr id="10" name="Рисунок 9">
            <a:extLst>
              <a:ext uri="{FF2B5EF4-FFF2-40B4-BE49-F238E27FC236}">
                <a16:creationId xmlns:a16="http://schemas.microsoft.com/office/drawing/2014/main" xmlns="" id="{ACAA721F-82C5-4C1A-9D2B-4EF44A1FE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307" y="3621334"/>
            <a:ext cx="2252591" cy="3003456"/>
          </a:xfrm>
          <a:prstGeom prst="rect">
            <a:avLst/>
          </a:prstGeom>
        </p:spPr>
      </p:pic>
      <p:pic>
        <p:nvPicPr>
          <p:cNvPr id="12" name="Рисунок 11">
            <a:extLst>
              <a:ext uri="{FF2B5EF4-FFF2-40B4-BE49-F238E27FC236}">
                <a16:creationId xmlns:a16="http://schemas.microsoft.com/office/drawing/2014/main" xmlns="" id="{7067157B-7558-4354-92D6-F546BCDB7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311422" y="3996766"/>
            <a:ext cx="3003456" cy="2252592"/>
          </a:xfrm>
          <a:prstGeom prst="rect">
            <a:avLst/>
          </a:prstGeom>
        </p:spPr>
      </p:pic>
    </p:spTree>
    <p:extLst>
      <p:ext uri="{BB962C8B-B14F-4D97-AF65-F5344CB8AC3E}">
        <p14:creationId xmlns:p14="http://schemas.microsoft.com/office/powerpoint/2010/main" val="176011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xmlns="" id="{9954FC46-CEFF-4E97-916C-4F5F7FEB86C5}"/>
              </a:ext>
            </a:extLst>
          </p:cNvPr>
          <p:cNvGraphicFramePr>
            <a:graphicFrameLocks noGrp="1"/>
          </p:cNvGraphicFramePr>
          <p:nvPr>
            <p:extLst>
              <p:ext uri="{D42A27DB-BD31-4B8C-83A1-F6EECF244321}">
                <p14:modId xmlns:p14="http://schemas.microsoft.com/office/powerpoint/2010/main" val="2773867776"/>
              </p:ext>
            </p:extLst>
          </p:nvPr>
        </p:nvGraphicFramePr>
        <p:xfrm>
          <a:off x="640179" y="1670864"/>
          <a:ext cx="10911642" cy="4824984"/>
        </p:xfrm>
        <a:graphic>
          <a:graphicData uri="http://schemas.openxmlformats.org/drawingml/2006/table">
            <a:tbl>
              <a:tblPr firstRow="1" bandRow="1">
                <a:tableStyleId>{21E4AEA4-8DFA-4A89-87EB-49C32662AFE0}</a:tableStyleId>
              </a:tblPr>
              <a:tblGrid>
                <a:gridCol w="3637214">
                  <a:extLst>
                    <a:ext uri="{9D8B030D-6E8A-4147-A177-3AD203B41FA5}">
                      <a16:colId xmlns:a16="http://schemas.microsoft.com/office/drawing/2014/main" xmlns="" val="1204135285"/>
                    </a:ext>
                  </a:extLst>
                </a:gridCol>
                <a:gridCol w="3637214">
                  <a:extLst>
                    <a:ext uri="{9D8B030D-6E8A-4147-A177-3AD203B41FA5}">
                      <a16:colId xmlns:a16="http://schemas.microsoft.com/office/drawing/2014/main" xmlns="" val="2526534844"/>
                    </a:ext>
                  </a:extLst>
                </a:gridCol>
                <a:gridCol w="3637214">
                  <a:extLst>
                    <a:ext uri="{9D8B030D-6E8A-4147-A177-3AD203B41FA5}">
                      <a16:colId xmlns:a16="http://schemas.microsoft.com/office/drawing/2014/main" xmlns="" val="1090368973"/>
                    </a:ext>
                  </a:extLst>
                </a:gridCol>
              </a:tblGrid>
              <a:tr h="104283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u="sng" dirty="0">
                          <a:solidFill>
                            <a:schemeClr val="tx1"/>
                          </a:solidFill>
                          <a:latin typeface="Montserrat Medium" pitchFamily="2" charset="-52"/>
                        </a:rPr>
                        <a:t>Цель: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latin typeface="Montserrat Medium" pitchFamily="2" charset="-52"/>
                        </a:rPr>
                        <a:t>сформировать начальный интерес учащихся к тематическим сувенирам в технике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latin typeface="Montserrat Medium" pitchFamily="2" charset="-52"/>
                        </a:rPr>
                        <a:t>аппликация из </a:t>
                      </a:r>
                      <a:r>
                        <a:rPr lang="ru-RU" sz="1800" dirty="0" err="1">
                          <a:solidFill>
                            <a:schemeClr val="tx1"/>
                          </a:solidFill>
                          <a:latin typeface="Montserrat Medium" pitchFamily="2" charset="-52"/>
                        </a:rPr>
                        <a:t>фоамирана</a:t>
                      </a:r>
                      <a:endParaRPr lang="ru-RU" sz="1800" dirty="0">
                        <a:solidFill>
                          <a:schemeClr val="tx1"/>
                        </a:solidFill>
                        <a:latin typeface="Montserrat Medium" pitchFamily="2" charset="-52"/>
                      </a:endParaRPr>
                    </a:p>
                    <a:p>
                      <a:endParaRPr lang="ru-RU" dirty="0"/>
                    </a:p>
                  </a:txBody>
                  <a:tcPr>
                    <a:solidFill>
                      <a:srgbClr val="EA8BA5"/>
                    </a:solidFill>
                  </a:tcPr>
                </a:tc>
                <a:tc hMerge="1">
                  <a:txBody>
                    <a:bodyPr/>
                    <a:lstStyle/>
                    <a:p>
                      <a:endParaRPr lang="ru-RU" dirty="0"/>
                    </a:p>
                  </a:txBody>
                  <a:tcPr>
                    <a:solidFill>
                      <a:srgbClr val="EA8BA5"/>
                    </a:solidFill>
                  </a:tcPr>
                </a:tc>
                <a:tc hMerge="1">
                  <a:txBody>
                    <a:bodyPr/>
                    <a:lstStyle/>
                    <a:p>
                      <a:endParaRPr lang="ru-RU" dirty="0"/>
                    </a:p>
                  </a:txBody>
                  <a:tcPr>
                    <a:solidFill>
                      <a:srgbClr val="EA8BA5"/>
                    </a:solidFill>
                  </a:tcPr>
                </a:tc>
                <a:extLst>
                  <a:ext uri="{0D108BD9-81ED-4DB2-BD59-A6C34878D82A}">
                    <a16:rowId xmlns:a16="http://schemas.microsoft.com/office/drawing/2014/main" xmlns="" val="2219177176"/>
                  </a:ext>
                </a:extLst>
              </a:tr>
              <a:tr h="361812">
                <a:tc>
                  <a:txBody>
                    <a:bodyPr/>
                    <a:lstStyle/>
                    <a:p>
                      <a:pPr algn="ctr"/>
                      <a:r>
                        <a:rPr lang="ru-RU" sz="1400" b="1" i="1" dirty="0">
                          <a:latin typeface="Montserrat Medium" pitchFamily="2" charset="-52"/>
                        </a:rPr>
                        <a:t>Обучающие задачи:</a:t>
                      </a:r>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i="1" dirty="0">
                          <a:latin typeface="Montserrat Medium" pitchFamily="2" charset="-52"/>
                        </a:rPr>
                        <a:t>Развивающие задачи:</a:t>
                      </a:r>
                      <a:endParaRPr lang="ru-RU" sz="1400" dirty="0">
                        <a:latin typeface="Montserrat Medium" pitchFamily="2" charset="-52"/>
                      </a:endParaRPr>
                    </a:p>
                    <a:p>
                      <a:pPr algn="ctr"/>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i="1" dirty="0">
                          <a:latin typeface="Montserrat Medium" pitchFamily="2" charset="-52"/>
                        </a:rPr>
                        <a:t>Воспитательные задачи:</a:t>
                      </a:r>
                      <a:endParaRPr lang="ru-RU" sz="1400" dirty="0">
                        <a:latin typeface="Montserrat Medium" pitchFamily="2" charset="-52"/>
                      </a:endParaRPr>
                    </a:p>
                    <a:p>
                      <a:pPr algn="ctr"/>
                      <a:endParaRPr lang="ru-RU" sz="1400" dirty="0"/>
                    </a:p>
                  </a:txBody>
                  <a:tcPr/>
                </a:tc>
                <a:extLst>
                  <a:ext uri="{0D108BD9-81ED-4DB2-BD59-A6C34878D82A}">
                    <a16:rowId xmlns:a16="http://schemas.microsoft.com/office/drawing/2014/main" xmlns="" val="1146589069"/>
                  </a:ext>
                </a:extLst>
              </a:tr>
              <a:tr h="1435421">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познакомить с техникой аппликация из </a:t>
                      </a:r>
                      <a:r>
                        <a:rPr lang="ru-RU" sz="1200" kern="1200" dirty="0" err="1">
                          <a:solidFill>
                            <a:schemeClr val="tx2"/>
                          </a:solidFill>
                          <a:latin typeface="Montserrat Medium" pitchFamily="2" charset="-52"/>
                          <a:ea typeface="+mn-ea"/>
                          <a:cs typeface="+mn-cs"/>
                        </a:rPr>
                        <a:t>фоамирана</a:t>
                      </a:r>
                      <a:r>
                        <a:rPr lang="ru-RU" sz="1200" kern="1200" dirty="0">
                          <a:solidFill>
                            <a:schemeClr val="tx2"/>
                          </a:solidFill>
                          <a:latin typeface="Montserrat Medium" pitchFamily="2" charset="-52"/>
                          <a:ea typeface="+mn-ea"/>
                          <a:cs typeface="+mn-cs"/>
                        </a:rPr>
                        <a:t> в разных видах исполнения;</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сформировать первоначальные умения и навыки при изготовлении композиций, опираясь на схемы, эскизы.</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осваивать правила пользования инструментами и приспособлениями для работы в различных направлениях;</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обучить умению читать инструкционные карты и работать с лекалами.</a:t>
                      </a:r>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развивать образное и пространственное мышление;</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формировать художественный вкус, гармонию между формой и содержанием художественного образа;</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развивать внимание, память, логическое и абстрактное мышление, пространственное воображение; </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развивать мелкую моторику рук, глазомер. </a:t>
                      </a:r>
                    </a:p>
                    <a:p>
                      <a:endParaRPr lang="ru-RU" sz="1600" dirty="0"/>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формировать художественно- эстетический вкус, творческое мышление, стремление сделать изделие своими руками;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формировать умение бережно и экономно использовать материалы;</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формировать коммуникативные навыки, внимание;</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воспитывать духовно- нравственные качества личности: доброжелательность, уважение к труду, творчеству окружающих, любовь к Родине, патриотизм.</a:t>
                      </a:r>
                      <a:endParaRPr lang="ru-RU" sz="1600" dirty="0"/>
                    </a:p>
                  </a:txBody>
                  <a:tcPr/>
                </a:tc>
                <a:extLst>
                  <a:ext uri="{0D108BD9-81ED-4DB2-BD59-A6C34878D82A}">
                    <a16:rowId xmlns:a16="http://schemas.microsoft.com/office/drawing/2014/main" xmlns="" val="1327575475"/>
                  </a:ext>
                </a:extLst>
              </a:tr>
            </a:tbl>
          </a:graphicData>
        </a:graphic>
      </p:graphicFrame>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933500" y="627899"/>
            <a:ext cx="10325000" cy="1589102"/>
          </a:xfrm>
        </p:spPr>
        <p:txBody>
          <a:bodyPr>
            <a:normAutofit fontScale="90000"/>
          </a:bodyPr>
          <a:lstStyle/>
          <a:p>
            <a:pPr algn="ctr"/>
            <a:r>
              <a:rPr lang="ru-RU" sz="3600" b="1" dirty="0">
                <a:latin typeface="Montserrat" pitchFamily="2" charset="-52"/>
              </a:rPr>
              <a:t>«Подарок герою нашего времени»</a:t>
            </a:r>
            <a:r>
              <a:rPr lang="ru-RU" sz="3600" dirty="0">
                <a:latin typeface="Montserrat" pitchFamily="2" charset="-52"/>
              </a:rPr>
              <a:t/>
            </a:r>
            <a:br>
              <a:rPr lang="ru-RU" sz="3600" dirty="0">
                <a:latin typeface="Montserrat" pitchFamily="2" charset="-52"/>
              </a:rPr>
            </a:br>
            <a:r>
              <a:rPr lang="ru-RU" sz="2400" dirty="0">
                <a:latin typeface="Montserrat" pitchFamily="2" charset="-52"/>
              </a:rPr>
              <a:t>Срок освоения: 6 дней</a:t>
            </a:r>
            <a:br>
              <a:rPr lang="ru-RU" sz="2400" dirty="0">
                <a:latin typeface="Montserrat" pitchFamily="2" charset="-52"/>
              </a:rPr>
            </a:br>
            <a:r>
              <a:rPr lang="ru-RU" sz="2400" dirty="0">
                <a:latin typeface="Montserrat" pitchFamily="2" charset="-52"/>
              </a:rPr>
              <a:t>Возраст учащихся: 5 – 11 лет</a:t>
            </a:r>
            <a:r>
              <a:rPr lang="ru-RU" dirty="0">
                <a:latin typeface="Montserrat" pitchFamily="2" charset="-52"/>
              </a:rPr>
              <a:t/>
            </a:r>
            <a:br>
              <a:rPr lang="ru-RU" dirty="0">
                <a:latin typeface="Montserrat" pitchFamily="2" charset="-52"/>
              </a:rPr>
            </a:br>
            <a:endParaRPr lang="ru-RU" dirty="0">
              <a:latin typeface="Montserrat" pitchFamily="2" charset="-52"/>
            </a:endParaRPr>
          </a:p>
        </p:txBody>
      </p:sp>
    </p:spTree>
    <p:extLst>
      <p:ext uri="{BB962C8B-B14F-4D97-AF65-F5344CB8AC3E}">
        <p14:creationId xmlns:p14="http://schemas.microsoft.com/office/powerpoint/2010/main" val="95775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933499" y="-164321"/>
            <a:ext cx="10325000" cy="2505765"/>
          </a:xfrm>
        </p:spPr>
        <p:txBody>
          <a:bodyPr>
            <a:normAutofit/>
          </a:bodyPr>
          <a:lstStyle/>
          <a:p>
            <a:pPr algn="ctr"/>
            <a:r>
              <a:rPr lang="ru-RU" sz="3600" b="1" dirty="0">
                <a:latin typeface="Montserrat" pitchFamily="2" charset="-52"/>
              </a:rPr>
              <a:t>«Подарок герою нашего времени»</a:t>
            </a:r>
            <a:r>
              <a:rPr lang="ru-RU" sz="3600" dirty="0">
                <a:latin typeface="Montserrat" pitchFamily="2" charset="-52"/>
              </a:rPr>
              <a:t/>
            </a:r>
            <a:br>
              <a:rPr lang="ru-RU" sz="3600" dirty="0">
                <a:latin typeface="Montserrat" pitchFamily="2" charset="-52"/>
              </a:rPr>
            </a:br>
            <a:r>
              <a:rPr lang="ru-RU" sz="2400" dirty="0">
                <a:latin typeface="Montserrat" pitchFamily="2" charset="-52"/>
              </a:rPr>
              <a:t>Срок освоения: 6 дней</a:t>
            </a:r>
            <a:br>
              <a:rPr lang="ru-RU" sz="2400" dirty="0">
                <a:latin typeface="Montserrat" pitchFamily="2" charset="-52"/>
              </a:rPr>
            </a:br>
            <a:r>
              <a:rPr lang="ru-RU" sz="2400" dirty="0">
                <a:latin typeface="Montserrat" pitchFamily="2" charset="-52"/>
              </a:rPr>
              <a:t>Возраст учащихся: 5 – 11 лет</a:t>
            </a: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3" name="Объект 2">
            <a:extLst>
              <a:ext uri="{FF2B5EF4-FFF2-40B4-BE49-F238E27FC236}">
                <a16:creationId xmlns:a16="http://schemas.microsoft.com/office/drawing/2014/main" xmlns="" id="{470ED648-646F-4098-871D-1C710BCEAB48}"/>
              </a:ext>
            </a:extLst>
          </p:cNvPr>
          <p:cNvSpPr>
            <a:spLocks noGrp="1"/>
          </p:cNvSpPr>
          <p:nvPr>
            <p:ph idx="1"/>
          </p:nvPr>
        </p:nvSpPr>
        <p:spPr>
          <a:xfrm>
            <a:off x="479417" y="1759953"/>
            <a:ext cx="11233163" cy="4847208"/>
          </a:xfrm>
        </p:spPr>
        <p:txBody>
          <a:bodyPr>
            <a:normAutofit/>
          </a:bodyPr>
          <a:lstStyle/>
          <a:p>
            <a:pPr marL="0" indent="0" algn="just">
              <a:buNone/>
            </a:pPr>
            <a:r>
              <a:rPr lang="ru-RU" sz="1800" b="1" dirty="0">
                <a:latin typeface="Montserrat Medium" pitchFamily="2" charset="-52"/>
              </a:rPr>
              <a:t>Планируемые результаты освоения программы:</a:t>
            </a:r>
            <a:endParaRPr lang="ru-RU" sz="1800" dirty="0">
              <a:latin typeface="Montserrat Medium" pitchFamily="2" charset="-52"/>
            </a:endParaRPr>
          </a:p>
          <a:p>
            <a:pPr algn="just"/>
            <a:r>
              <a:rPr lang="ru-RU" sz="1800" dirty="0">
                <a:latin typeface="Montserrat Medium" pitchFamily="2" charset="-52"/>
              </a:rPr>
              <a:t>будет сформировано первоначальное представление об основных понятиях в области прикладного творчества аппликации из </a:t>
            </a:r>
            <a:r>
              <a:rPr lang="ru-RU" sz="1800" dirty="0" err="1">
                <a:latin typeface="Montserrat Medium" pitchFamily="2" charset="-52"/>
              </a:rPr>
              <a:t>фоамирана</a:t>
            </a:r>
            <a:r>
              <a:rPr lang="ru-RU" sz="1800" dirty="0">
                <a:latin typeface="Montserrat Medium" pitchFamily="2" charset="-52"/>
              </a:rPr>
              <a:t>;</a:t>
            </a:r>
          </a:p>
          <a:p>
            <a:pPr algn="just"/>
            <a:r>
              <a:rPr lang="ru-RU" sz="1800" dirty="0">
                <a:latin typeface="Montserrat Medium" pitchFamily="2" charset="-52"/>
              </a:rPr>
              <a:t>будет освоен небольшой набор приемов работы с материалами и инструментами;</a:t>
            </a:r>
          </a:p>
          <a:p>
            <a:pPr algn="just"/>
            <a:r>
              <a:rPr lang="ru-RU" sz="1800" dirty="0">
                <a:latin typeface="Montserrat Medium" pitchFamily="2" charset="-52"/>
              </a:rPr>
              <a:t>будут сформированы первоначальные умения по выполнению работ по простой, объемной, и </a:t>
            </a:r>
            <a:r>
              <a:rPr lang="ru-RU" sz="1800" dirty="0" err="1">
                <a:latin typeface="Montserrat Medium" pitchFamily="2" charset="-52"/>
              </a:rPr>
              <a:t>полуобъёмной</a:t>
            </a:r>
            <a:r>
              <a:rPr lang="ru-RU" sz="1800" dirty="0">
                <a:latin typeface="Montserrat Medium" pitchFamily="2" charset="-52"/>
              </a:rPr>
              <a:t> аппликации по образцу из </a:t>
            </a:r>
            <a:r>
              <a:rPr lang="ru-RU" sz="1800" dirty="0" err="1">
                <a:latin typeface="Montserrat Medium" pitchFamily="2" charset="-52"/>
              </a:rPr>
              <a:t>фоамирана</a:t>
            </a:r>
            <a:r>
              <a:rPr lang="ru-RU" sz="1800" dirty="0">
                <a:latin typeface="Montserrat Medium" pitchFamily="2" charset="-52"/>
              </a:rPr>
              <a:t>.</a:t>
            </a:r>
          </a:p>
          <a:p>
            <a:endParaRPr lang="ru-RU" dirty="0"/>
          </a:p>
        </p:txBody>
      </p:sp>
      <p:pic>
        <p:nvPicPr>
          <p:cNvPr id="7" name="Рисунок 6">
            <a:extLst>
              <a:ext uri="{FF2B5EF4-FFF2-40B4-BE49-F238E27FC236}">
                <a16:creationId xmlns:a16="http://schemas.microsoft.com/office/drawing/2014/main" xmlns="" id="{90C65AD7-4D76-4998-B5CF-BE44C7444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29" y="4183559"/>
            <a:ext cx="3341020" cy="2505765"/>
          </a:xfrm>
          <a:prstGeom prst="rect">
            <a:avLst/>
          </a:prstGeom>
        </p:spPr>
      </p:pic>
      <p:pic>
        <p:nvPicPr>
          <p:cNvPr id="10" name="Рисунок 9">
            <a:extLst>
              <a:ext uri="{FF2B5EF4-FFF2-40B4-BE49-F238E27FC236}">
                <a16:creationId xmlns:a16="http://schemas.microsoft.com/office/drawing/2014/main" xmlns="" id="{C1FF19A5-EFE2-4610-BE89-E6145DFB1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491" y="4183560"/>
            <a:ext cx="3341020" cy="2505766"/>
          </a:xfrm>
          <a:prstGeom prst="rect">
            <a:avLst/>
          </a:prstGeom>
        </p:spPr>
      </p:pic>
      <p:pic>
        <p:nvPicPr>
          <p:cNvPr id="5" name="Рисунок 4">
            <a:extLst>
              <a:ext uri="{FF2B5EF4-FFF2-40B4-BE49-F238E27FC236}">
                <a16:creationId xmlns:a16="http://schemas.microsoft.com/office/drawing/2014/main" xmlns="" id="{CC2047D9-FBB5-4F0E-9DAD-67C6904FB5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348080" y="3765930"/>
            <a:ext cx="2505769" cy="3341024"/>
          </a:xfrm>
          <a:prstGeom prst="rect">
            <a:avLst/>
          </a:prstGeom>
        </p:spPr>
      </p:pic>
    </p:spTree>
    <p:extLst>
      <p:ext uri="{BB962C8B-B14F-4D97-AF65-F5344CB8AC3E}">
        <p14:creationId xmlns:p14="http://schemas.microsoft.com/office/powerpoint/2010/main" val="243149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933500" y="312196"/>
            <a:ext cx="10325000" cy="2505765"/>
          </a:xfrm>
        </p:spPr>
        <p:txBody>
          <a:bodyPr>
            <a:normAutofit fontScale="90000"/>
          </a:bodyPr>
          <a:lstStyle/>
          <a:p>
            <a:pPr algn="ctr"/>
            <a:r>
              <a:rPr lang="ru-RU" sz="4000" b="1" dirty="0">
                <a:latin typeface="Montserrat" pitchFamily="2" charset="-52"/>
              </a:rPr>
              <a:t>«Азбука вежливости»</a:t>
            </a:r>
            <a:r>
              <a:rPr lang="ru-RU" dirty="0"/>
              <a:t/>
            </a:r>
            <a:br>
              <a:rPr lang="ru-RU" dirty="0"/>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5-7 лет</a:t>
            </a:r>
            <a:r>
              <a:rPr lang="ru-RU" dirty="0"/>
              <a:t/>
            </a:r>
            <a:br>
              <a:rPr lang="ru-RU" dirty="0"/>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3" name="Объект 2">
            <a:extLst>
              <a:ext uri="{FF2B5EF4-FFF2-40B4-BE49-F238E27FC236}">
                <a16:creationId xmlns:a16="http://schemas.microsoft.com/office/drawing/2014/main" xmlns="" id="{470ED648-646F-4098-871D-1C710BCEAB48}"/>
              </a:ext>
            </a:extLst>
          </p:cNvPr>
          <p:cNvSpPr>
            <a:spLocks noGrp="1"/>
          </p:cNvSpPr>
          <p:nvPr>
            <p:ph idx="1"/>
          </p:nvPr>
        </p:nvSpPr>
        <p:spPr>
          <a:xfrm>
            <a:off x="358663" y="1903693"/>
            <a:ext cx="6994637" cy="4272694"/>
          </a:xfrm>
        </p:spPr>
        <p:txBody>
          <a:bodyPr>
            <a:normAutofit fontScale="92500" lnSpcReduction="10000"/>
          </a:bodyPr>
          <a:lstStyle/>
          <a:p>
            <a:pPr algn="just"/>
            <a:r>
              <a:rPr lang="ru-RU" sz="1800" dirty="0">
                <a:latin typeface="Montserrat Medium" pitchFamily="2" charset="-52"/>
              </a:rPr>
              <a:t>Данная образовательная программа</a:t>
            </a:r>
            <a:r>
              <a:rPr lang="ru-RU" sz="1800" b="1" dirty="0">
                <a:latin typeface="Montserrat Medium" pitchFamily="2" charset="-52"/>
              </a:rPr>
              <a:t> </a:t>
            </a:r>
            <a:r>
              <a:rPr lang="ru-RU" sz="1800" dirty="0">
                <a:latin typeface="Montserrat Medium" pitchFamily="2" charset="-52"/>
              </a:rPr>
              <a:t>нацелена на развитие речи и навыков общения, способствует повышению психологической и эмоциональной готовности к общению и расширяет познавательные способности детей. Овладение словарным запасом составляет основу речевого развития детей, поскольку слово является важнейшей единицей языка. </a:t>
            </a:r>
          </a:p>
          <a:p>
            <a:pPr algn="just">
              <a:lnSpc>
                <a:spcPct val="120000"/>
              </a:lnSpc>
            </a:pPr>
            <a:r>
              <a:rPr lang="ru-RU" sz="1800" dirty="0">
                <a:latin typeface="Montserrat Medium" pitchFamily="2" charset="-52"/>
              </a:rPr>
              <a:t>Программа направлена на общее, речевое и интеллектуальное развитие детей. </a:t>
            </a:r>
          </a:p>
          <a:p>
            <a:pPr algn="just">
              <a:lnSpc>
                <a:spcPct val="120000"/>
              </a:lnSpc>
            </a:pPr>
            <a:r>
              <a:rPr lang="ru-RU" sz="1800" dirty="0">
                <a:latin typeface="Montserrat Medium" pitchFamily="2" charset="-52"/>
              </a:rPr>
              <a:t>Программа предоставляет систему увлекательных игр и упражнений со словами, которые помогут детям сформировать мыслительные операции, научит понимать и выполнять учебную задачу, овладеть навыками речевого общения.  </a:t>
            </a:r>
          </a:p>
          <a:p>
            <a:endParaRPr lang="ru-RU" dirty="0"/>
          </a:p>
        </p:txBody>
      </p:sp>
      <p:pic>
        <p:nvPicPr>
          <p:cNvPr id="6" name="Рисунок 5">
            <a:extLst>
              <a:ext uri="{FF2B5EF4-FFF2-40B4-BE49-F238E27FC236}">
                <a16:creationId xmlns:a16="http://schemas.microsoft.com/office/drawing/2014/main" xmlns="" id="{F545D9AE-64F9-492C-A7A7-136EBEF03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309" y="2176654"/>
            <a:ext cx="4334028" cy="3250521"/>
          </a:xfrm>
          <a:prstGeom prst="rect">
            <a:avLst/>
          </a:prstGeom>
        </p:spPr>
      </p:pic>
    </p:spTree>
    <p:extLst>
      <p:ext uri="{BB962C8B-B14F-4D97-AF65-F5344CB8AC3E}">
        <p14:creationId xmlns:p14="http://schemas.microsoft.com/office/powerpoint/2010/main" val="340217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824244" y="338050"/>
            <a:ext cx="10858206" cy="2505765"/>
          </a:xfrm>
        </p:spPr>
        <p:txBody>
          <a:bodyPr>
            <a:normAutofit fontScale="90000"/>
          </a:bodyPr>
          <a:lstStyle/>
          <a:p>
            <a:pPr algn="ctr"/>
            <a:r>
              <a:rPr lang="ru-RU" sz="4000" b="1" dirty="0">
                <a:latin typeface="Montserrat" pitchFamily="2" charset="-52"/>
              </a:rPr>
              <a:t>«Азбука вежливости»</a:t>
            </a:r>
            <a:r>
              <a:rPr lang="ru-RU" dirty="0"/>
              <a:t/>
            </a:r>
            <a:br>
              <a:rPr lang="ru-RU" dirty="0"/>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5-7 лет</a:t>
            </a:r>
            <a:r>
              <a:rPr lang="ru-RU" dirty="0"/>
              <a:t/>
            </a:r>
            <a:br>
              <a:rPr lang="ru-RU" dirty="0"/>
            </a:br>
            <a:r>
              <a:rPr lang="ru-RU" dirty="0">
                <a:latin typeface="Montserrat" pitchFamily="2" charset="-52"/>
              </a:rPr>
              <a:t/>
            </a:r>
            <a:br>
              <a:rPr lang="ru-RU" dirty="0">
                <a:latin typeface="Montserrat" pitchFamily="2" charset="-52"/>
              </a:rPr>
            </a:br>
            <a:endParaRPr lang="ru-RU" dirty="0">
              <a:latin typeface="Montserrat" pitchFamily="2" charset="-52"/>
            </a:endParaRPr>
          </a:p>
        </p:txBody>
      </p:sp>
      <p:graphicFrame>
        <p:nvGraphicFramePr>
          <p:cNvPr id="6" name="Таблица 4">
            <a:extLst>
              <a:ext uri="{FF2B5EF4-FFF2-40B4-BE49-F238E27FC236}">
                <a16:creationId xmlns:a16="http://schemas.microsoft.com/office/drawing/2014/main" xmlns="" id="{27BA6400-A528-48B6-B253-661BD763F035}"/>
              </a:ext>
            </a:extLst>
          </p:cNvPr>
          <p:cNvGraphicFramePr>
            <a:graphicFrameLocks noGrp="1"/>
          </p:cNvGraphicFramePr>
          <p:nvPr>
            <p:extLst>
              <p:ext uri="{D42A27DB-BD31-4B8C-83A1-F6EECF244321}">
                <p14:modId xmlns:p14="http://schemas.microsoft.com/office/powerpoint/2010/main" val="4018537029"/>
              </p:ext>
            </p:extLst>
          </p:nvPr>
        </p:nvGraphicFramePr>
        <p:xfrm>
          <a:off x="755022" y="1765305"/>
          <a:ext cx="10996650" cy="4754645"/>
        </p:xfrm>
        <a:graphic>
          <a:graphicData uri="http://schemas.openxmlformats.org/drawingml/2006/table">
            <a:tbl>
              <a:tblPr firstRow="1" bandRow="1">
                <a:tableStyleId>{21E4AEA4-8DFA-4A89-87EB-49C32662AFE0}</a:tableStyleId>
              </a:tblPr>
              <a:tblGrid>
                <a:gridCol w="3665550">
                  <a:extLst>
                    <a:ext uri="{9D8B030D-6E8A-4147-A177-3AD203B41FA5}">
                      <a16:colId xmlns:a16="http://schemas.microsoft.com/office/drawing/2014/main" xmlns="" val="1204135285"/>
                    </a:ext>
                  </a:extLst>
                </a:gridCol>
                <a:gridCol w="3665550">
                  <a:extLst>
                    <a:ext uri="{9D8B030D-6E8A-4147-A177-3AD203B41FA5}">
                      <a16:colId xmlns:a16="http://schemas.microsoft.com/office/drawing/2014/main" xmlns="" val="2526534844"/>
                    </a:ext>
                  </a:extLst>
                </a:gridCol>
                <a:gridCol w="3665550">
                  <a:extLst>
                    <a:ext uri="{9D8B030D-6E8A-4147-A177-3AD203B41FA5}">
                      <a16:colId xmlns:a16="http://schemas.microsoft.com/office/drawing/2014/main" xmlns="" val="1090368973"/>
                    </a:ext>
                  </a:extLst>
                </a:gridCol>
              </a:tblGrid>
              <a:tr h="119527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u="sng" dirty="0">
                          <a:solidFill>
                            <a:schemeClr val="tx1"/>
                          </a:solidFill>
                          <a:latin typeface="Montserrat Medium" pitchFamily="2" charset="-52"/>
                        </a:rPr>
                        <a:t>Цель: </a:t>
                      </a:r>
                    </a:p>
                    <a:p>
                      <a:pPr algn="ctr"/>
                      <a:r>
                        <a:rPr lang="ru-RU" sz="1800" b="1" u="none" kern="1200" dirty="0">
                          <a:solidFill>
                            <a:schemeClr val="tx1"/>
                          </a:solidFill>
                          <a:latin typeface="Montserrat Medium" pitchFamily="2" charset="-52"/>
                          <a:ea typeface="+mn-ea"/>
                          <a:cs typeface="+mn-cs"/>
                        </a:rPr>
                        <a:t>формирование коммуникативных навыков культурного поведения и этической культуры учащихся</a:t>
                      </a:r>
                    </a:p>
                  </a:txBody>
                  <a:tcPr>
                    <a:solidFill>
                      <a:srgbClr val="EA8BA5"/>
                    </a:solidFill>
                  </a:tcPr>
                </a:tc>
                <a:tc hMerge="1">
                  <a:txBody>
                    <a:bodyPr/>
                    <a:lstStyle/>
                    <a:p>
                      <a:endParaRPr lang="ru-RU" dirty="0"/>
                    </a:p>
                  </a:txBody>
                  <a:tcPr>
                    <a:solidFill>
                      <a:srgbClr val="EA8BA5"/>
                    </a:solidFill>
                  </a:tcPr>
                </a:tc>
                <a:tc hMerge="1">
                  <a:txBody>
                    <a:bodyPr/>
                    <a:lstStyle/>
                    <a:p>
                      <a:endParaRPr lang="ru-RU" dirty="0"/>
                    </a:p>
                  </a:txBody>
                  <a:tcPr>
                    <a:solidFill>
                      <a:srgbClr val="EA8BA5"/>
                    </a:solidFill>
                  </a:tcPr>
                </a:tc>
                <a:extLst>
                  <a:ext uri="{0D108BD9-81ED-4DB2-BD59-A6C34878D82A}">
                    <a16:rowId xmlns:a16="http://schemas.microsoft.com/office/drawing/2014/main" xmlns="" val="2219177176"/>
                  </a:ext>
                </a:extLst>
              </a:tr>
              <a:tr h="593907">
                <a:tc>
                  <a:txBody>
                    <a:bodyPr/>
                    <a:lstStyle/>
                    <a:p>
                      <a:pPr algn="ctr"/>
                      <a:r>
                        <a:rPr lang="ru-RU" sz="1400" b="1" i="1" dirty="0">
                          <a:latin typeface="Montserrat Medium" pitchFamily="2" charset="-52"/>
                        </a:rPr>
                        <a:t>Обучающие задачи:</a:t>
                      </a:r>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i="1" dirty="0">
                          <a:latin typeface="Montserrat Medium" pitchFamily="2" charset="-52"/>
                        </a:rPr>
                        <a:t>Развивающие задачи:</a:t>
                      </a:r>
                      <a:endParaRPr lang="ru-RU" sz="1400" dirty="0">
                        <a:latin typeface="Montserrat Medium" pitchFamily="2" charset="-52"/>
                      </a:endParaRPr>
                    </a:p>
                    <a:p>
                      <a:pPr algn="ctr"/>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i="1" dirty="0">
                          <a:latin typeface="Montserrat Medium" pitchFamily="2" charset="-52"/>
                        </a:rPr>
                        <a:t>Воспитательные задачи:</a:t>
                      </a:r>
                      <a:endParaRPr lang="ru-RU" sz="1400" dirty="0">
                        <a:latin typeface="Montserrat Medium" pitchFamily="2" charset="-52"/>
                      </a:endParaRPr>
                    </a:p>
                    <a:p>
                      <a:pPr algn="ctr"/>
                      <a:endParaRPr lang="ru-RU" sz="1400" dirty="0"/>
                    </a:p>
                  </a:txBody>
                  <a:tcPr/>
                </a:tc>
                <a:extLst>
                  <a:ext uri="{0D108BD9-81ED-4DB2-BD59-A6C34878D82A}">
                    <a16:rowId xmlns:a16="http://schemas.microsoft.com/office/drawing/2014/main" xmlns="" val="1146589069"/>
                  </a:ext>
                </a:extLst>
              </a:tr>
              <a:tr h="2965460">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Совершенствование речи детей, как средства общения;</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Формирование навыков разговорной речи (слушание педагога, высказывание в присутствии товарищей);</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Формирование у детей умений и навыков практического владения выразительными движениями (мимикой, жестами, пантомимой, средствами общения).</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endParaRPr lang="ru-RU" sz="1200" kern="1200" dirty="0">
                        <a:solidFill>
                          <a:schemeClr val="tx2"/>
                        </a:solidFill>
                        <a:latin typeface="Montserrat Medium" pitchFamily="2" charset="-52"/>
                        <a:ea typeface="+mn-ea"/>
                        <a:cs typeface="+mn-cs"/>
                      </a:endParaRPr>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Развитие творческих способностей и воображения в процессе игрового общения.</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Развитие адекватной оценочной деятельности, направленной на анализ собственного поведения и поступков окружающих людей.</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Развитие у детей навыков общения в различных жизненных ситуациях со сверстниками, педагогами, родителями, окружающими людьми.</a:t>
                      </a:r>
                    </a:p>
                    <a:p>
                      <a:endParaRPr lang="ru-RU" sz="1600" dirty="0"/>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Воспитание интереса к окружающим людям, развитие чувства понимания и потребности в общении.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200" kern="1200" dirty="0">
                          <a:solidFill>
                            <a:schemeClr val="tx2"/>
                          </a:solidFill>
                          <a:latin typeface="Montserrat Medium" pitchFamily="2" charset="-52"/>
                          <a:ea typeface="+mn-ea"/>
                          <a:cs typeface="+mn-cs"/>
                        </a:rPr>
                        <a:t>Воспитание у детей положительных черт характера, способствующих лучшему взаимопониманию в процессе общения.</a:t>
                      </a:r>
                    </a:p>
                    <a:p>
                      <a:endParaRPr lang="ru-RU" sz="1600" dirty="0"/>
                    </a:p>
                  </a:txBody>
                  <a:tcPr/>
                </a:tc>
                <a:extLst>
                  <a:ext uri="{0D108BD9-81ED-4DB2-BD59-A6C34878D82A}">
                    <a16:rowId xmlns:a16="http://schemas.microsoft.com/office/drawing/2014/main" xmlns="" val="1327575475"/>
                  </a:ext>
                </a:extLst>
              </a:tr>
            </a:tbl>
          </a:graphicData>
        </a:graphic>
      </p:graphicFrame>
    </p:spTree>
    <p:extLst>
      <p:ext uri="{BB962C8B-B14F-4D97-AF65-F5344CB8AC3E}">
        <p14:creationId xmlns:p14="http://schemas.microsoft.com/office/powerpoint/2010/main" val="346408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933500" y="330654"/>
            <a:ext cx="10325000" cy="2505765"/>
          </a:xfrm>
        </p:spPr>
        <p:txBody>
          <a:bodyPr>
            <a:normAutofit fontScale="90000"/>
          </a:bodyPr>
          <a:lstStyle/>
          <a:p>
            <a:pPr algn="ctr"/>
            <a:r>
              <a:rPr lang="ru-RU" sz="4000" b="1" dirty="0">
                <a:latin typeface="Montserrat" pitchFamily="2" charset="-52"/>
              </a:rPr>
              <a:t>«Азбука вежливости»</a:t>
            </a:r>
            <a:r>
              <a:rPr lang="ru-RU" dirty="0"/>
              <a:t/>
            </a:r>
            <a:br>
              <a:rPr lang="ru-RU" dirty="0"/>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5-7 лет</a:t>
            </a:r>
            <a:r>
              <a:rPr lang="ru-RU" dirty="0"/>
              <a:t/>
            </a:r>
            <a:br>
              <a:rPr lang="ru-RU" dirty="0"/>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3" name="Объект 2">
            <a:extLst>
              <a:ext uri="{FF2B5EF4-FFF2-40B4-BE49-F238E27FC236}">
                <a16:creationId xmlns:a16="http://schemas.microsoft.com/office/drawing/2014/main" xmlns="" id="{470ED648-646F-4098-871D-1C710BCEAB48}"/>
              </a:ext>
            </a:extLst>
          </p:cNvPr>
          <p:cNvSpPr>
            <a:spLocks noGrp="1"/>
          </p:cNvSpPr>
          <p:nvPr>
            <p:ph idx="1"/>
          </p:nvPr>
        </p:nvSpPr>
        <p:spPr>
          <a:xfrm>
            <a:off x="543150" y="1994630"/>
            <a:ext cx="6442757" cy="4644553"/>
          </a:xfrm>
        </p:spPr>
        <p:txBody>
          <a:bodyPr>
            <a:normAutofit fontScale="47500" lnSpcReduction="20000"/>
          </a:bodyPr>
          <a:lstStyle/>
          <a:p>
            <a:pPr marL="0" indent="0">
              <a:buNone/>
            </a:pPr>
            <a:r>
              <a:rPr lang="ru-RU" sz="3300" b="1" dirty="0">
                <a:latin typeface="Montserrat Medium" pitchFamily="2" charset="-52"/>
              </a:rPr>
              <a:t>Планируемые результаты освоения программы</a:t>
            </a:r>
            <a:endParaRPr lang="ru-RU" sz="3300" dirty="0">
              <a:latin typeface="Montserrat Medium" pitchFamily="2" charset="-52"/>
            </a:endParaRPr>
          </a:p>
          <a:p>
            <a:pPr marL="0" indent="0">
              <a:buNone/>
            </a:pPr>
            <a:r>
              <a:rPr lang="ru-RU" sz="3300" i="1" u="sng" dirty="0">
                <a:latin typeface="Montserrat Medium" pitchFamily="2" charset="-52"/>
              </a:rPr>
              <a:t>Учащиеся будут иметь представление: </a:t>
            </a:r>
            <a:endParaRPr lang="ru-RU" sz="3300" dirty="0">
              <a:latin typeface="Montserrat Medium" pitchFamily="2" charset="-52"/>
            </a:endParaRPr>
          </a:p>
          <a:p>
            <a:pPr algn="just"/>
            <a:r>
              <a:rPr lang="ru-RU" sz="3300" dirty="0">
                <a:latin typeface="Montserrat Medium" pitchFamily="2" charset="-52"/>
              </a:rPr>
              <a:t>как отвечать на вопросы педагога;</a:t>
            </a:r>
          </a:p>
          <a:p>
            <a:pPr algn="just"/>
            <a:r>
              <a:rPr lang="ru-RU" sz="3300" dirty="0">
                <a:latin typeface="Montserrat Medium" pitchFamily="2" charset="-52"/>
              </a:rPr>
              <a:t>как задавать свои вопросы;</a:t>
            </a:r>
          </a:p>
          <a:p>
            <a:pPr algn="just"/>
            <a:r>
              <a:rPr lang="ru-RU" sz="3300" dirty="0">
                <a:latin typeface="Montserrat Medium" pitchFamily="2" charset="-52"/>
              </a:rPr>
              <a:t>как выражать свои эмоции, соблюдая этические нормы;</a:t>
            </a:r>
          </a:p>
          <a:p>
            <a:pPr algn="just"/>
            <a:r>
              <a:rPr lang="ru-RU" sz="3300" dirty="0">
                <a:latin typeface="Montserrat Medium" pitchFamily="2" charset="-52"/>
              </a:rPr>
              <a:t>как понимать эмоции других людей, сочувствовать, сопереживать; </a:t>
            </a:r>
          </a:p>
          <a:p>
            <a:pPr marL="0" indent="0" algn="just">
              <a:buNone/>
            </a:pPr>
            <a:r>
              <a:rPr lang="ru-RU" sz="3400" i="1" u="sng" dirty="0">
                <a:latin typeface="Montserrat Medium" pitchFamily="2" charset="-52"/>
              </a:rPr>
              <a:t>Учащиеся научатся:</a:t>
            </a:r>
          </a:p>
          <a:p>
            <a:pPr algn="just"/>
            <a:r>
              <a:rPr lang="ru-RU" sz="3300" dirty="0">
                <a:latin typeface="Montserrat Medium" pitchFamily="2" charset="-52"/>
              </a:rPr>
              <a:t>совместно с педагогом и другими ребятами давать эмоциональную оценку своей деятельности на занятии и деятельности всей группы;</a:t>
            </a:r>
          </a:p>
          <a:p>
            <a:pPr algn="just"/>
            <a:r>
              <a:rPr lang="ru-RU" sz="3300" dirty="0">
                <a:latin typeface="Montserrat Medium" pitchFamily="2" charset="-52"/>
              </a:rPr>
              <a:t>навыкам ведения диалога – умению слушать и воспринимать то, о чём говорит собеседник, задавать вопросы.</a:t>
            </a:r>
          </a:p>
          <a:p>
            <a:pPr marL="0" indent="0">
              <a:buNone/>
            </a:pPr>
            <a:endParaRPr lang="ru-RU" dirty="0"/>
          </a:p>
        </p:txBody>
      </p:sp>
      <p:pic>
        <p:nvPicPr>
          <p:cNvPr id="5" name="Рисунок 4">
            <a:extLst>
              <a:ext uri="{FF2B5EF4-FFF2-40B4-BE49-F238E27FC236}">
                <a16:creationId xmlns:a16="http://schemas.microsoft.com/office/drawing/2014/main" xmlns="" id="{D20B9A0B-C32D-432A-B867-B05A09CDB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224" y="2369595"/>
            <a:ext cx="4775292" cy="3551623"/>
          </a:xfrm>
          <a:prstGeom prst="rect">
            <a:avLst/>
          </a:prstGeom>
        </p:spPr>
      </p:pic>
    </p:spTree>
    <p:extLst>
      <p:ext uri="{BB962C8B-B14F-4D97-AF65-F5344CB8AC3E}">
        <p14:creationId xmlns:p14="http://schemas.microsoft.com/office/powerpoint/2010/main" val="141806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608222" y="-211906"/>
            <a:ext cx="10975554" cy="3243627"/>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sz="4000" b="1" dirty="0">
                <a:latin typeface="Montserrat" pitchFamily="2" charset="-52"/>
              </a:rPr>
              <a:t/>
            </a:r>
            <a:br>
              <a:rPr lang="ru-RU" sz="4000" b="1" dirty="0">
                <a:latin typeface="Montserrat" pitchFamily="2" charset="-52"/>
              </a:rPr>
            </a:br>
            <a:r>
              <a:rPr lang="ru-RU" sz="4000" b="1" dirty="0">
                <a:latin typeface="Montserrat" pitchFamily="2" charset="-52"/>
              </a:rPr>
              <a:t>«Праздничные открытки своими руками»</a:t>
            </a:r>
            <a:br>
              <a:rPr lang="ru-RU" sz="4000" b="1" dirty="0">
                <a:latin typeface="Montserrat" pitchFamily="2" charset="-52"/>
              </a:rPr>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5 – 8 лет</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sp>
        <p:nvSpPr>
          <p:cNvPr id="5" name="Объект 4">
            <a:extLst>
              <a:ext uri="{FF2B5EF4-FFF2-40B4-BE49-F238E27FC236}">
                <a16:creationId xmlns:a16="http://schemas.microsoft.com/office/drawing/2014/main" xmlns="" id="{8EE7DFBD-B676-4301-87CB-DBE8442417D8}"/>
              </a:ext>
            </a:extLst>
          </p:cNvPr>
          <p:cNvSpPr>
            <a:spLocks noGrp="1"/>
          </p:cNvSpPr>
          <p:nvPr>
            <p:ph idx="1"/>
          </p:nvPr>
        </p:nvSpPr>
        <p:spPr>
          <a:xfrm>
            <a:off x="409851" y="1893181"/>
            <a:ext cx="11372295" cy="3564436"/>
          </a:xfrm>
        </p:spPr>
        <p:txBody>
          <a:bodyPr>
            <a:normAutofit/>
          </a:bodyPr>
          <a:lstStyle/>
          <a:p>
            <a:pPr algn="just"/>
            <a:r>
              <a:rPr lang="ru-RU" sz="1800" dirty="0">
                <a:latin typeface="Montserrat Medium" pitchFamily="2" charset="-52"/>
              </a:rPr>
              <a:t>Программа реализует потребность учащихся в общении, в продуктивной деятельности через материальное воплощение (прикладное изделие), как зримое выражение творческих способностей личности.</a:t>
            </a:r>
          </a:p>
          <a:p>
            <a:pPr algn="just"/>
            <a:r>
              <a:rPr lang="ru-RU" sz="1800" dirty="0">
                <a:latin typeface="Montserrat Medium" pitchFamily="2" charset="-52"/>
              </a:rPr>
              <a:t>Для обучения по данной программе достаточно иметь начальные навыки работы с бумагой и клеем, сформированную на среднем уровне мелкую моторику, основы познавательной деятельности. </a:t>
            </a:r>
          </a:p>
        </p:txBody>
      </p:sp>
      <p:pic>
        <p:nvPicPr>
          <p:cNvPr id="10" name="Рисунок 9">
            <a:extLst>
              <a:ext uri="{FF2B5EF4-FFF2-40B4-BE49-F238E27FC236}">
                <a16:creationId xmlns:a16="http://schemas.microsoft.com/office/drawing/2014/main" xmlns="" id="{CF8E554B-322A-4B3D-AAB4-EF7A60656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46" y="4029969"/>
            <a:ext cx="3470922" cy="2603192"/>
          </a:xfrm>
          <a:prstGeom prst="rect">
            <a:avLst/>
          </a:prstGeom>
        </p:spPr>
      </p:pic>
      <p:pic>
        <p:nvPicPr>
          <p:cNvPr id="18" name="Рисунок 17">
            <a:extLst>
              <a:ext uri="{FF2B5EF4-FFF2-40B4-BE49-F238E27FC236}">
                <a16:creationId xmlns:a16="http://schemas.microsoft.com/office/drawing/2014/main" xmlns="" id="{43F22070-B8FC-4007-85EE-2866C8253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515" y="4029970"/>
            <a:ext cx="3470921" cy="2603191"/>
          </a:xfrm>
          <a:prstGeom prst="rect">
            <a:avLst/>
          </a:prstGeom>
        </p:spPr>
      </p:pic>
      <p:pic>
        <p:nvPicPr>
          <p:cNvPr id="6" name="Рисунок 5">
            <a:extLst>
              <a:ext uri="{FF2B5EF4-FFF2-40B4-BE49-F238E27FC236}">
                <a16:creationId xmlns:a16="http://schemas.microsoft.com/office/drawing/2014/main" xmlns="" id="{BD194A51-CE0D-41D9-A05F-25EA31866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532" y="4029969"/>
            <a:ext cx="3912611" cy="2603191"/>
          </a:xfrm>
          <a:prstGeom prst="rect">
            <a:avLst/>
          </a:prstGeom>
        </p:spPr>
      </p:pic>
    </p:spTree>
    <p:extLst>
      <p:ext uri="{BB962C8B-B14F-4D97-AF65-F5344CB8AC3E}">
        <p14:creationId xmlns:p14="http://schemas.microsoft.com/office/powerpoint/2010/main" val="7856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23DF9-C420-4578-99C9-BB2AE8DAF85E}"/>
              </a:ext>
            </a:extLst>
          </p:cNvPr>
          <p:cNvSpPr>
            <a:spLocks noGrp="1"/>
          </p:cNvSpPr>
          <p:nvPr>
            <p:ph type="title"/>
          </p:nvPr>
        </p:nvSpPr>
        <p:spPr>
          <a:xfrm>
            <a:off x="647177" y="-248695"/>
            <a:ext cx="11389211" cy="3243627"/>
          </a:xfrm>
        </p:spPr>
        <p:txBody>
          <a:bodyPr>
            <a:normAutofit fontScale="90000"/>
          </a:bodyPr>
          <a:lstStyle/>
          <a:p>
            <a:pPr algn="ctr"/>
            <a:r>
              <a:rPr lang="ru-RU" sz="4000" b="1" dirty="0">
                <a:latin typeface="Montserrat" pitchFamily="2" charset="-52"/>
              </a:rPr>
              <a:t/>
            </a:r>
            <a:br>
              <a:rPr lang="ru-RU" sz="4000" b="1" dirty="0">
                <a:latin typeface="Montserrat" pitchFamily="2" charset="-52"/>
              </a:rPr>
            </a:br>
            <a:r>
              <a:rPr lang="ru-RU" sz="4000" b="1" dirty="0">
                <a:latin typeface="Montserrat" pitchFamily="2" charset="-52"/>
              </a:rPr>
              <a:t/>
            </a:r>
            <a:br>
              <a:rPr lang="ru-RU" sz="4000" b="1" dirty="0">
                <a:latin typeface="Montserrat" pitchFamily="2" charset="-52"/>
              </a:rPr>
            </a:br>
            <a:r>
              <a:rPr lang="ru-RU" sz="4000" b="1" dirty="0">
                <a:latin typeface="Montserrat" pitchFamily="2" charset="-52"/>
              </a:rPr>
              <a:t>«Праздничные открытки своими руками»</a:t>
            </a:r>
            <a:br>
              <a:rPr lang="ru-RU" sz="4000" b="1" dirty="0">
                <a:latin typeface="Montserrat" pitchFamily="2" charset="-52"/>
              </a:rPr>
            </a:br>
            <a:r>
              <a:rPr lang="ru-RU" sz="2700" dirty="0">
                <a:latin typeface="Montserrat" pitchFamily="2" charset="-52"/>
              </a:rPr>
              <a:t>Срок освоения: 6 дней</a:t>
            </a:r>
            <a:br>
              <a:rPr lang="ru-RU" sz="2700" dirty="0">
                <a:latin typeface="Montserrat" pitchFamily="2" charset="-52"/>
              </a:rPr>
            </a:br>
            <a:r>
              <a:rPr lang="ru-RU" sz="2700" dirty="0">
                <a:latin typeface="Montserrat" pitchFamily="2" charset="-52"/>
              </a:rPr>
              <a:t>Возраст обучающихся: 5 – 8 лет</a:t>
            </a:r>
            <a:br>
              <a:rPr lang="ru-RU" sz="2700" dirty="0">
                <a:latin typeface="Montserrat" pitchFamily="2" charset="-52"/>
              </a:rPr>
            </a:br>
            <a:r>
              <a:rPr lang="ru-RU" dirty="0">
                <a:latin typeface="Montserrat" pitchFamily="2" charset="-52"/>
              </a:rPr>
              <a:t/>
            </a:r>
            <a:br>
              <a:rPr lang="ru-RU" dirty="0">
                <a:latin typeface="Montserrat" pitchFamily="2" charset="-52"/>
              </a:rPr>
            </a:br>
            <a:endParaRPr lang="ru-RU" dirty="0">
              <a:latin typeface="Montserrat" pitchFamily="2" charset="-52"/>
            </a:endParaRPr>
          </a:p>
        </p:txBody>
      </p:sp>
      <p:graphicFrame>
        <p:nvGraphicFramePr>
          <p:cNvPr id="7" name="Таблица 4">
            <a:extLst>
              <a:ext uri="{FF2B5EF4-FFF2-40B4-BE49-F238E27FC236}">
                <a16:creationId xmlns:a16="http://schemas.microsoft.com/office/drawing/2014/main" xmlns="" id="{88617E2A-0C92-4BFD-AD4B-6C9223E62C7A}"/>
              </a:ext>
            </a:extLst>
          </p:cNvPr>
          <p:cNvGraphicFramePr>
            <a:graphicFrameLocks noGrp="1"/>
          </p:cNvGraphicFramePr>
          <p:nvPr>
            <p:extLst>
              <p:ext uri="{D42A27DB-BD31-4B8C-83A1-F6EECF244321}">
                <p14:modId xmlns:p14="http://schemas.microsoft.com/office/powerpoint/2010/main" val="958740343"/>
              </p:ext>
            </p:extLst>
          </p:nvPr>
        </p:nvGraphicFramePr>
        <p:xfrm>
          <a:off x="770071" y="1970314"/>
          <a:ext cx="11143425" cy="4549731"/>
        </p:xfrm>
        <a:graphic>
          <a:graphicData uri="http://schemas.openxmlformats.org/drawingml/2006/table">
            <a:tbl>
              <a:tblPr firstRow="1" bandRow="1">
                <a:tableStyleId>{21E4AEA4-8DFA-4A89-87EB-49C32662AFE0}</a:tableStyleId>
              </a:tblPr>
              <a:tblGrid>
                <a:gridCol w="3714475">
                  <a:extLst>
                    <a:ext uri="{9D8B030D-6E8A-4147-A177-3AD203B41FA5}">
                      <a16:colId xmlns:a16="http://schemas.microsoft.com/office/drawing/2014/main" xmlns="" val="1204135285"/>
                    </a:ext>
                  </a:extLst>
                </a:gridCol>
                <a:gridCol w="3714475">
                  <a:extLst>
                    <a:ext uri="{9D8B030D-6E8A-4147-A177-3AD203B41FA5}">
                      <a16:colId xmlns:a16="http://schemas.microsoft.com/office/drawing/2014/main" xmlns="" val="2526534844"/>
                    </a:ext>
                  </a:extLst>
                </a:gridCol>
                <a:gridCol w="3714475">
                  <a:extLst>
                    <a:ext uri="{9D8B030D-6E8A-4147-A177-3AD203B41FA5}">
                      <a16:colId xmlns:a16="http://schemas.microsoft.com/office/drawing/2014/main" xmlns="" val="1090368973"/>
                    </a:ext>
                  </a:extLst>
                </a:gridCol>
              </a:tblGrid>
              <a:tr h="120033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u="sng" dirty="0">
                          <a:solidFill>
                            <a:schemeClr val="tx1"/>
                          </a:solidFill>
                          <a:latin typeface="Montserrat Medium" pitchFamily="2" charset="-52"/>
                        </a:rPr>
                        <a:t>Цель: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u="none" kern="1200" dirty="0">
                          <a:solidFill>
                            <a:schemeClr val="tx1"/>
                          </a:solidFill>
                          <a:latin typeface="Montserrat Medium" pitchFamily="2" charset="-52"/>
                          <a:ea typeface="+mn-ea"/>
                          <a:cs typeface="+mn-cs"/>
                        </a:rPr>
                        <a:t>Познакомить учащихся с аппликацией в разных техниках через овладение технологией изготовления открыток из бумаги</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800" b="1" u="none" dirty="0">
                        <a:solidFill>
                          <a:schemeClr val="tx1"/>
                        </a:solidFill>
                        <a:latin typeface="Montserrat Medium" pitchFamily="2" charset="-52"/>
                      </a:endParaRPr>
                    </a:p>
                  </a:txBody>
                  <a:tcPr>
                    <a:solidFill>
                      <a:srgbClr val="EA8BA5"/>
                    </a:solidFill>
                  </a:tcPr>
                </a:tc>
                <a:tc hMerge="1">
                  <a:txBody>
                    <a:bodyPr/>
                    <a:lstStyle/>
                    <a:p>
                      <a:endParaRPr lang="ru-RU" dirty="0"/>
                    </a:p>
                  </a:txBody>
                  <a:tcPr>
                    <a:solidFill>
                      <a:srgbClr val="EA8BA5"/>
                    </a:solidFill>
                  </a:tcPr>
                </a:tc>
                <a:tc hMerge="1">
                  <a:txBody>
                    <a:bodyPr/>
                    <a:lstStyle/>
                    <a:p>
                      <a:endParaRPr lang="ru-RU" dirty="0"/>
                    </a:p>
                  </a:txBody>
                  <a:tcPr>
                    <a:solidFill>
                      <a:srgbClr val="EA8BA5"/>
                    </a:solidFill>
                  </a:tcPr>
                </a:tc>
                <a:extLst>
                  <a:ext uri="{0D108BD9-81ED-4DB2-BD59-A6C34878D82A}">
                    <a16:rowId xmlns:a16="http://schemas.microsoft.com/office/drawing/2014/main" xmlns="" val="2219177176"/>
                  </a:ext>
                </a:extLst>
              </a:tr>
              <a:tr h="542608">
                <a:tc>
                  <a:txBody>
                    <a:bodyPr/>
                    <a:lstStyle/>
                    <a:p>
                      <a:pPr algn="ctr"/>
                      <a:r>
                        <a:rPr lang="ru-RU" sz="1800" b="1" i="1" dirty="0">
                          <a:latin typeface="Montserrat Medium" pitchFamily="2" charset="-52"/>
                        </a:rPr>
                        <a:t>Обучающие задачи:</a:t>
                      </a: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1" dirty="0">
                          <a:latin typeface="Montserrat Medium" pitchFamily="2" charset="-52"/>
                        </a:rPr>
                        <a:t>Развивающие задачи:</a:t>
                      </a:r>
                      <a:endParaRPr lang="ru-RU" sz="1800" dirty="0">
                        <a:latin typeface="Montserrat Medium" pitchFamily="2" charset="-52"/>
                      </a:endParaRPr>
                    </a:p>
                    <a:p>
                      <a:pPr algn="ct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1" dirty="0">
                          <a:latin typeface="Montserrat Medium" pitchFamily="2" charset="-52"/>
                        </a:rPr>
                        <a:t>Воспитательные задачи:</a:t>
                      </a:r>
                      <a:endParaRPr lang="ru-RU" sz="1800" dirty="0">
                        <a:latin typeface="Montserrat Medium" pitchFamily="2" charset="-52"/>
                      </a:endParaRPr>
                    </a:p>
                    <a:p>
                      <a:pPr algn="ctr"/>
                      <a:endParaRPr lang="ru-RU" sz="1800" dirty="0"/>
                    </a:p>
                  </a:txBody>
                  <a:tcPr/>
                </a:tc>
                <a:extLst>
                  <a:ext uri="{0D108BD9-81ED-4DB2-BD59-A6C34878D82A}">
                    <a16:rowId xmlns:a16="http://schemas.microsoft.com/office/drawing/2014/main" xmlns="" val="1146589069"/>
                  </a:ext>
                </a:extLst>
              </a:tr>
              <a:tr h="2709315">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400" kern="1200" dirty="0">
                          <a:solidFill>
                            <a:schemeClr val="tx2"/>
                          </a:solidFill>
                          <a:latin typeface="Montserrat Medium" pitchFamily="2" charset="-52"/>
                          <a:ea typeface="+mn-ea"/>
                          <a:cs typeface="+mn-cs"/>
                        </a:rPr>
                        <a:t>познакомить с различными видами аппликации из бумаги;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400" kern="1200" dirty="0">
                          <a:solidFill>
                            <a:schemeClr val="tx2"/>
                          </a:solidFill>
                          <a:latin typeface="Montserrat Medium" pitchFamily="2" charset="-52"/>
                          <a:ea typeface="+mn-ea"/>
                          <a:cs typeface="+mn-cs"/>
                        </a:rPr>
                        <a:t>обучить простейшим техническим приемам работы с бумагой, шаблонами, материалами и инструментами.</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endParaRPr lang="ru-RU" sz="1100" kern="1200" dirty="0">
                        <a:solidFill>
                          <a:schemeClr val="tx2"/>
                        </a:solidFill>
                        <a:latin typeface="Montserrat Medium" pitchFamily="2" charset="-52"/>
                        <a:ea typeface="+mn-ea"/>
                        <a:cs typeface="+mn-cs"/>
                      </a:endParaRPr>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400" kern="1200" dirty="0">
                          <a:solidFill>
                            <a:schemeClr val="tx2"/>
                          </a:solidFill>
                          <a:latin typeface="Montserrat Medium" pitchFamily="2" charset="-52"/>
                          <a:ea typeface="+mn-ea"/>
                          <a:cs typeface="+mn-cs"/>
                        </a:rPr>
                        <a:t>развить внимательность, наблюдательность, творческое воображение, трудолюбие, усидчивость, инициативность, самостоятельность;</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400" kern="1200" dirty="0">
                          <a:solidFill>
                            <a:schemeClr val="tx2"/>
                          </a:solidFill>
                          <a:latin typeface="Montserrat Medium" pitchFamily="2" charset="-52"/>
                          <a:ea typeface="+mn-ea"/>
                          <a:cs typeface="+mn-cs"/>
                        </a:rPr>
                        <a:t>развить творческое воображение, эстетическое восприятие, объемно-пространственное и конструктивное мышление.</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endParaRPr lang="ru-RU" sz="1400" dirty="0"/>
                    </a:p>
                  </a:txBody>
                  <a:tcPr/>
                </a:tc>
                <a:tc>
                  <a:txBody>
                    <a:bodyPr/>
                    <a:lstStyle/>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400" kern="1200" dirty="0">
                          <a:solidFill>
                            <a:schemeClr val="tx2"/>
                          </a:solidFill>
                          <a:latin typeface="Montserrat Medium" pitchFamily="2" charset="-52"/>
                          <a:ea typeface="+mn-ea"/>
                          <a:cs typeface="+mn-cs"/>
                        </a:rPr>
                        <a:t>формировать художественный вкус;</a:t>
                      </a:r>
                    </a:p>
                    <a:p>
                      <a: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pPr>
                      <a:r>
                        <a:rPr lang="ru-RU" sz="1400" kern="1200" dirty="0">
                          <a:solidFill>
                            <a:schemeClr val="tx2"/>
                          </a:solidFill>
                          <a:latin typeface="Montserrat Medium" pitchFamily="2" charset="-52"/>
                          <a:ea typeface="+mn-ea"/>
                          <a:cs typeface="+mn-cs"/>
                        </a:rPr>
                        <a:t>формировать культуру поведения, чувства товарищества, чувства личной ответственности и бесконфликтного общения.</a:t>
                      </a:r>
                      <a:r>
                        <a:rPr lang="ru-RU" sz="1400" dirty="0"/>
                        <a:t>	</a:t>
                      </a:r>
                    </a:p>
                    <a:p>
                      <a:endParaRPr lang="ru-RU" sz="1400" dirty="0"/>
                    </a:p>
                  </a:txBody>
                  <a:tcPr/>
                </a:tc>
                <a:extLst>
                  <a:ext uri="{0D108BD9-81ED-4DB2-BD59-A6C34878D82A}">
                    <a16:rowId xmlns:a16="http://schemas.microsoft.com/office/drawing/2014/main" xmlns="" val="1327575475"/>
                  </a:ext>
                </a:extLst>
              </a:tr>
            </a:tbl>
          </a:graphicData>
        </a:graphic>
      </p:graphicFrame>
    </p:spTree>
    <p:extLst>
      <p:ext uri="{BB962C8B-B14F-4D97-AF65-F5344CB8AC3E}">
        <p14:creationId xmlns:p14="http://schemas.microsoft.com/office/powerpoint/2010/main" val="1876919758"/>
      </p:ext>
    </p:extLst>
  </p:cSld>
  <p:clrMapOvr>
    <a:masterClrMapping/>
  </p:clrMapOvr>
</p:sld>
</file>

<file path=ppt/theme/theme1.xml><?xml version="1.0" encoding="utf-8"?>
<a:theme xmlns:a="http://schemas.openxmlformats.org/drawingml/2006/main" name="CosineVTI">
  <a:themeElements>
    <a:clrScheme name="AnalogousFromRegularSeedLeftStep">
      <a:dk1>
        <a:srgbClr val="000000"/>
      </a:dk1>
      <a:lt1>
        <a:srgbClr val="FFFFFF"/>
      </a:lt1>
      <a:dk2>
        <a:srgbClr val="2E1B30"/>
      </a:dk2>
      <a:lt2>
        <a:srgbClr val="F0F3F2"/>
      </a:lt2>
      <a:accent1>
        <a:srgbClr val="E7295E"/>
      </a:accent1>
      <a:accent2>
        <a:srgbClr val="D5179B"/>
      </a:accent2>
      <a:accent3>
        <a:srgbClr val="D129E7"/>
      </a:accent3>
      <a:accent4>
        <a:srgbClr val="7117D5"/>
      </a:accent4>
      <a:accent5>
        <a:srgbClr val="372DE7"/>
      </a:accent5>
      <a:accent6>
        <a:srgbClr val="175CD5"/>
      </a:accent6>
      <a:hlink>
        <a:srgbClr val="349C7F"/>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232</TotalTime>
  <Words>1290</Words>
  <Application>Microsoft Office PowerPoint</Application>
  <PresentationFormat>Широкоэкранный</PresentationFormat>
  <Paragraphs>127</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Grandview</vt:lpstr>
      <vt:lpstr>Montserrat</vt:lpstr>
      <vt:lpstr>Montserrat Medium</vt:lpstr>
      <vt:lpstr>Times New Roman</vt:lpstr>
      <vt:lpstr>Wingdings</vt:lpstr>
      <vt:lpstr>CosineVTI</vt:lpstr>
      <vt:lpstr>Дополнительные общеразвивающие программы,  планируемые к реализации  по персонифицированному финансовому сертификату дополнительного образования детей  в Санкт-Петербурге </vt:lpstr>
      <vt:lpstr>«Подарок герою нашего времени» Срок освоения: 6 дней Возраст учащихся: 5 – 11 лет </vt:lpstr>
      <vt:lpstr>«Подарок герою нашего времени» Срок освоения: 6 дней Возраст учащихся: 5 – 11 лет </vt:lpstr>
      <vt:lpstr>«Подарок герою нашего времени» Срок освоения: 6 дней Возраст учащихся: 5 – 11 лет </vt:lpstr>
      <vt:lpstr>«Азбука вежливости» Срок освоения: 6 дней Возраст обучающихся: 5-7 лет  </vt:lpstr>
      <vt:lpstr>«Азбука вежливости» Срок освоения: 6 дней Возраст обучающихся: 5-7 лет  </vt:lpstr>
      <vt:lpstr>«Азбука вежливости» Срок освоения: 6 дней Возраст обучающихся: 5-7 лет  </vt:lpstr>
      <vt:lpstr>  «Праздничные открытки своими руками» Срок освоения: 6 дней Возраст обучающихся: 5 – 8 лет  </vt:lpstr>
      <vt:lpstr>  «Праздничные открытки своими руками» Срок освоения: 6 дней Возраст обучающихся: 5 – 8 лет  </vt:lpstr>
      <vt:lpstr>  «Праздничные открытки своими руками» Срок освоения: 6 дней Возраст обучающихся: 5 – 8 лет  </vt:lpstr>
      <vt:lpstr>  «Творцы-молодцы» Срок освоения: 6 дней Возраст учащихся: 7 - 10 лет   </vt:lpstr>
      <vt:lpstr>  «Творцы-молодцы» Срок освоения: 6 дней Возраст учащихся: 7 - 10 лет   </vt:lpstr>
      <vt:lpstr>  «Творцы-молодцы» Срок освоения: 6 дней Возраст учащихся: 7 - 10 лет   </vt:lpstr>
      <vt:lpstr>        «ЮНЫЙ ХУДОЖНИК» Срок освоения: 6 дней Возраст обучающихся: 6-12 лет    </vt:lpstr>
      <vt:lpstr>        «ЮНЫЙ ХУДОЖНИК» Срок освоения: 6 дней Возраст обучающихся: 6-12 лет    </vt:lpstr>
      <vt:lpstr>        «ЮНЫЙ ХУДОЖНИК» Срок освоения: 6 дней Возраст обучающихся: 6-12 лет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Дополнительные общеразвивающие программы, планируемые к реализации  по персонифицированному финансовому сертификату дополнительного образования детей  в Санкт-Петербурге</dc:title>
  <dc:creator>admin</dc:creator>
  <cp:lastModifiedBy>р</cp:lastModifiedBy>
  <cp:revision>21</cp:revision>
  <dcterms:created xsi:type="dcterms:W3CDTF">2023-09-14T13:07:07Z</dcterms:created>
  <dcterms:modified xsi:type="dcterms:W3CDTF">2023-09-15T11:20:27Z</dcterms:modified>
</cp:coreProperties>
</file>