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8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60"/>
  </p:normalViewPr>
  <p:slideViewPr>
    <p:cSldViewPr snapToGrid="0">
      <p:cViewPr varScale="1">
        <p:scale>
          <a:sx n="89" d="100"/>
          <a:sy n="89" d="100"/>
        </p:scale>
        <p:origin x="235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48618E9-EE2D-4864-9EEE-58939BD4FB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317D1EC0-23FF-4FC8-B22D-E34878EAA4C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5AB929A7-258C-4469-AAB4-A67D713F7A8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DA635CDB-2D00-49D5-B26E-0694A25000C7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B4288D7A-F857-418D-92F2-368E841B9F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F1084F50-7F3C-4A4A-877E-FFD9EC7CD88B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331E64C1-F4C0-4A94-B319-BB1A0A2450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363D8374-8052-417F-AB69-B97EAC43D51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C7750734-4D51-4019-A003-38A3DE49B43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71B693D1-DBA2-4D3B-9B37-D9EE8C4112F4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1BCD3EA8-E4C0-4AF6-817F-F9F29157A499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7A170FB3-B397-4AC9-85FD-65388F26D90A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BE5EC0B9-49C7-4777-AEC5-B5EF8DE40498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7902048B-30F7-4434-87A5-140F9BB4B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0500A6E2-A41C-4751-8A4E-9A0C5718D930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FC259517-7BE7-45F9-81C0-3A6362BF1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90652F56-7B71-42B2-AB68-22204A6DF1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1059830E-1C3D-4D42-8789-524971CB46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B53325A7-86D3-4B52-A7E3-ADDF408B40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6D53F46F-EC12-484C-A4E7-791E57687A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464ED9CA-8950-47B8-A9ED-22B45CE15F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E4429F7B-9FD7-438F-8ECA-3FCAD006180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0C558100-D455-4B41-890C-BCC898B2D1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F2886397-398A-4318-BE16-2CBAC1902F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7D32A3A6-CE6E-4ABD-8522-2C8DC88C07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F9014C09-5B84-4798-8BDE-C80D76E67B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2A29EB9E-ED9D-4C69-8A26-9A7A0A8305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AA2899F9-1795-416F-8F3D-26EEB684DB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E3043474-8625-495C-BD06-3627FD286C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D432CE47-7631-408E-8DDC-79EE378B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B2C8832D-8B8D-4036-B913-2D363143274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1CCEFEAF-E87B-4FF2-A947-94CABAA0610D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3A7CD3-94E1-42A9-BAB7-2AFCD9FC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722903"/>
            <a:ext cx="10495904" cy="246077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67609B-8FD3-4FF7-8EBC-6619CA868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78" y="3428997"/>
            <a:ext cx="10495904" cy="230663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xmlns="" id="{2437C4A8-8E3A-4ADA-93B9-64737CE1AB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C7A76F-3401-4F50-AE85-8F2AA247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F02E50-D34E-4DD4-8B3B-55D08F25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B53B71-D2FA-4DDC-9C9C-E26F7B59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3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9BD70F-ACE4-4595-845E-2296BDF8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978CD9-E0B5-4B48-8366-91E6D22C9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FAF4B4-44D3-4E29-B235-A1B86820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D7BA37-9639-480E-84AB-EA277225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BFC658-154E-48DE-AD31-813E5170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45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5405209-5179-4359-91ED-1B1A46619A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0E32344F-3BE0-4CE8-B1BD-9ABD425E1C0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599DE306-F4FB-4730-A066-ADF38D7395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CCB32885-303F-477F-A081-27425944F230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260C0C0B-4CD0-467D-A382-2B2415102C48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5788DF0F-327F-43A5-AB71-3D32053D83CA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298A0902-2662-4911-A532-AA6310861479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4ABDA4F7-23F4-46D1-8B7E-A21DD84083E1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D7FC9FC2-8808-438E-8FFB-5FE416BFB5C8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204694E5-71F9-4210-9BE8-FC12CC177BD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0B37E805-A7E5-4906-B0C5-1373F3DA962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7A4CD964-FBD6-41AB-8A02-9509A2BAC11F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E9CD7FF8-E827-4E0A-BCE2-CCB34EDAC0F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5C4AD6BB-F1EE-4FB8-96E8-6890447800EC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FE935057-E0A3-4DAE-B9C8-6E818D7A7205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308DDF69-1C14-453C-BC3A-37D3FE69DFC7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E6C26D82-15BA-4B2E-A42D-2ECA8012D30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D7F73B67-E5E9-4000-91DA-034B2127EF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EAFAC1B5-F0DD-4FC0-B4C9-77CB29DF44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D9ACB3DB-54B2-4CEE-A791-C6FC6C758DA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68324004-1030-47D9-B817-425FF6ECC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1AA001C4-81AB-4FA6-ADAA-C861805635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8D1DAD34-7844-4F16-9874-F51F2A23B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77DCBC6D-1BDA-4CB1-A3EC-59F240C8FA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E5B3C1A0-58E7-47E4-831B-CF3EE21D1E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08A09FAA-E123-4FE4-B67A-9EBDE1A313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5317B7C6-C816-4A58-B184-135E4FD19F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24D22ABB-4CE8-47DC-80BF-39B3E4CF7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3A17DE37-A292-4031-AF42-CDB00A13EE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B73EF673-CB75-435F-9BF3-7594EC3ADF8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D35F4581-15F6-47EE-87D0-1132A093DBA5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565CF984-F5BD-45C4-9A12-B02DB4F044E1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ight Triangle 38">
            <a:extLst>
              <a:ext uri="{FF2B5EF4-FFF2-40B4-BE49-F238E27FC236}">
                <a16:creationId xmlns:a16="http://schemas.microsoft.com/office/drawing/2014/main" xmlns="" id="{ACE66A86-8455-497B-9CA4-F460A19E5F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8900000">
            <a:off x="7770390" y="-28737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868C62B-71EF-4824-9EE8-6CAE17984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07774" y="715616"/>
            <a:ext cx="3295876" cy="50265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243E4C8-4AA9-49D7-BF71-1AB5F2CFE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3588" y="715616"/>
            <a:ext cx="6770448" cy="5026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898B3-014E-440B-BA4E-10633921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C22643-CE63-4C3E-B437-5A1A5EF9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D1CE5E-160A-4B37-94E2-3D9DC75B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8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0D8D6B-70A2-430A-9F5D-DA093D8C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4A2845-6CA6-4745-A951-25B8D531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049424-7A20-4BA1-9F60-671A5DB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1BD2B2-E17F-402E-8EA3-5C7C1118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D23070-8658-4AC0-B2A3-4BE605A8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45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69DB7AC-F7D7-430A-A2A7-CD3EBBF1D3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66AAF10E-F092-4160-BF4A-FF568555B790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36341C04-9B94-4385-A661-7B8C170004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F4C1D709-6A0F-409C-B2D0-C248E562265E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B999BE53-BA11-4B67-BFBB-6281DB50C7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9B662D93-31C1-4DFB-A938-E631F89AA9F0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97ECC8DA-0BEC-4508-89D4-12FA35B481F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67DC8E6C-1B78-4B89-82DD-BBA778CD1482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28E5F54A-0315-4B15-B865-1F0460526260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4DD7F352-DE39-4835-8D3F-69CDEC490F1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49D6F20A-F777-4F41-B23B-735A64FA5DA3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21BBADBA-0F74-418B-BC50-AD44596C3EF8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3918BE26-88E5-457C-8095-745F34D1536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4FB269E0-E058-4340-B93D-7D40FFF521F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EDDD9AEE-5501-4385-B339-4616F567B53D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84D29C61-8926-4C98-882B-AB90108C8386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CAC585F9-B633-4F7E-AADE-75079DC1715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E5DC6366-5525-4FBC-9886-D4409F6B299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7CC03CF9-098C-4140-806A-023D3DC3F2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D9C41BC4-89DF-4EC4-A141-9EF16D8EEB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432AD067-E64C-499E-9C0A-A725258744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6653DD54-FA2B-4B91-A94E-3C46AE21B3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586AC204-156B-442E-B028-01036BD1F2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303512DE-F013-431A-9F6E-ADDA88FB2D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8E95FEE1-61A9-4065-B9F8-5589180AC6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5028AA59-C1FA-46C0-BFDD-1C1D3404C8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0A5C99EE-B791-470A-8639-0357A751EB4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454F4204-F48B-4AF5-B11E-0CE7D972AC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076643FE-3966-4B82-9623-C61A56EDD20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2DD769C5-B1B1-45BD-A40A-67E6568C843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2A511707-50C7-48B2-81F7-5C82BF57795C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838D44F3-CCFE-48A0-8414-FFF5E43D9184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126FE0-8204-40BB-AD46-4A0C7A47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18115"/>
            <a:ext cx="10312571" cy="27815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25E350-4200-419C-A167-527DD6B7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3753350"/>
            <a:ext cx="10312571" cy="1991572"/>
          </a:xfr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xmlns="" id="{6741F519-22CF-4C01-B140-5480DBAB30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5D1550-9064-4767-B70A-3501AF95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1E1C33-2E8E-4041-9683-12048CB8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D36992-B921-4F3F-9C4A-0D67E618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9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CFDF5-4B31-4F1B-83BA-82A95103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312571" cy="1354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4EC9A6-F718-4497-8A75-637EE1745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078" y="2345843"/>
            <a:ext cx="500958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503E57-9695-4508-9778-B3DB1FB5F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075" y="2345843"/>
            <a:ext cx="506857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474CEE6-B9DC-4CCC-8F4C-0B4DADFB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AC85191-5804-47C9-95EB-D49D7157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6B0A03-44F6-4299-B45D-E07A0239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6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6920E6-CC97-4BD8-92FE-8F36024D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0"/>
            <a:ext cx="10320062" cy="1407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73872FB-EDD5-42FB-8A9A-279EAD4F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2331481"/>
            <a:ext cx="4963444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45F28C1-95C8-476A-8D93-D580DD39D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078" y="2954564"/>
            <a:ext cx="4963444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4315485-EE1A-41B0-873A-BA9D06E88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3351" y="2331481"/>
            <a:ext cx="4900298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581A6FB-1583-4A1B-A4A7-C65062C57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3351" y="2954564"/>
            <a:ext cx="4900298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3A29EA7-E61E-4617-9DA9-40B9299B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87" y="6215870"/>
            <a:ext cx="3843779" cy="417126"/>
          </a:xfrm>
        </p:spPr>
        <p:txBody>
          <a:bodyPr/>
          <a:lstStyle/>
          <a:p>
            <a:fld id="{8F72BA41-EC5B-4197-BCC8-0FD2E523CD7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6249CC-EB72-46A6-87D9-5FBDA8E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AA04EE7-47BE-4ECE-A170-793C4E56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94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EE4946-24AD-40DD-95A7-49BA49C2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501177" cy="14012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D8CF342-49F6-482D-943E-7E50B169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64033E5-3797-4FF8-866F-9FD9325A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DC1E67-424D-4638-98F8-38E71A41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07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5BED274-5EB4-4EF4-B353-E55BD50265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E0418BE5-560E-4E49-B12D-B555511FED72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849D1162-73B9-420F-BCBE-95039D00CD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92BA76FE-316A-48E2-A03B-4E05691C4348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0E678FBC-A6AD-4422-BA24-A4172F8862C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DD3C5C3E-2D08-43F0-AFAC-E15360CA7D3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E0BEAC62-AF92-4A65-9790-6F6E0C6C5A1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C77D7C5-E76E-4E82-BFC4-9A75D2C8089D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C66E0152-96B9-4067-80D3-D9BDE6D7EC9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0918AFCC-B9DA-4092-8FBA-2CFEDB0388E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91EC7D33-C87E-4812-A722-53C5D99272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95F239E3-501A-4C3C-9BE4-6BFA0D3126B7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9B62BF3B-95BB-4188-AAE5-015A0EF3D18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B14E5F0F-0124-40D0-A0BF-AE307A0E15F4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2BADC3B1-26C7-4CF1-B29D-4D0DEA3E263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A0A7DF6E-1132-4A80-9B18-593B1ACD778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9EF19589-10D8-4A8F-A0B1-F7CE380E300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28E6BB32-C4F8-4914-88D3-7DC5E79D02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A8F046EE-9DBA-4924-A19C-ED8741F5F81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8AABBC44-ABA8-4913-824E-64D3447246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54272B22-1C39-47A0-8551-73666AFBE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08CDFF66-464C-4ABF-BB01-00500A3B75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3079FC88-BD3B-4C04-9B90-0FC93C1792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B1FCAED8-8687-4141-A7C3-0D88ACEDFE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065038E6-7B32-460F-B804-D6C105FF44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EC5DAE85-AD17-454B-AB64-CEFF52FDAB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8C603643-2066-4967-AE4B-9DA143843B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437E9533-9B07-43E3-B939-7BADC01FEE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EDCCAAEE-AB2E-4534-893A-3DB109499F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48BD39A2-970F-4714-AAA6-67EE99A0EAA9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CF4A1387-348B-4E46-9B65-FDF76ED0EF20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BF5DAF27-A54D-442A-93E4-BA7F04EAE379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EA265F-80A1-448D-A6EB-CE8D6F6E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815D00D-89E6-4E7A-9A4D-A8CCEB3B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22B5AEA-8C38-4776-878C-AB01474D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12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Triangle 39">
            <a:extLst>
              <a:ext uri="{FF2B5EF4-FFF2-40B4-BE49-F238E27FC236}">
                <a16:creationId xmlns:a16="http://schemas.microsoft.com/office/drawing/2014/main" xmlns="" id="{C4853C57-22BC-4465-8B37-DC06FE5A00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3500000">
            <a:off x="-281092" y="31448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67C0A6-48E9-4845-9EBF-EF2A3DFD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99914" cy="299658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A8B542-2084-485C-ABFC-94340B4C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672" y="708102"/>
            <a:ext cx="5656716" cy="5430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647791F-9546-470D-A174-D7528526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6544"/>
            <a:ext cx="4499914" cy="2162201"/>
          </a:xfrm>
        </p:spPr>
        <p:txBody>
          <a:bodyPr>
            <a:normAutofit/>
          </a:bodyPr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550D594-9D00-4E12-9A7B-8B78EC199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C5DEA230-2680-47DD-BD49-FDBF4C1105A5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EF0BA61D-887F-46F1-B20D-EA4C38D467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F350DFBA-D16D-4AE0-8339-58C4089B94AD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CF4AAAA5-CEFC-4C25-91D3-5AE49F720DA5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14D142AD-3FA3-43E4-8A61-61CF1E41568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9C3755A3-93F4-4EC4-9635-7E89E4AF1D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E0BFB588-0AB8-4BD8-9272-1CA867726018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F45A6DF3-CF29-4480-A235-EAE88D65A63C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9D6FF036-365A-4C15-8E15-0D5BBEBCEA58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A85E76FF-4E86-4E42-B67E-B11AAE8D3076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1A64CEE-7CED-4EB2-A414-6F2D91E824F9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012C571B-47A6-49EB-A29F-678368BAED9F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3160B109-845C-4119-BB66-9887B3859A7D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B68B7447-FF64-42D9-B3C6-2BDC6F547ED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4FFF9B71-8653-450D-AFBE-2140D586FB5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EF0B9E5A-C1DA-445C-A911-721DF98DDCD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F5C9A3DC-A478-4469-9359-34A435689F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D7DE3299-EED7-4771-A270-F6B02941AD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B434422A-5B59-41DC-8E2A-1A8244580E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4A176117-0990-434B-A9D9-B4B9043C54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A7D6425E-C84A-462F-98F8-D0AB4FC3AF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AF13AB68-7321-4AC2-AC60-0F417877D0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FE275CCE-D06F-49D0-8A47-372C504033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9D4B374E-EEBC-4A9C-B3B4-B269EC7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2D80A7E6-BBEF-4EF1-B14A-29F26BFCF8E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2D7BC013-9B50-459D-8B8D-F756514A478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E48964C0-675D-4807-B795-4B695A8F84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96911512-51A8-4CE7-A043-425C809EB5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43C15D1E-0EDF-4AD7-90C7-3D8D64E645D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78265A2D-2A6A-4301-B59F-8BAD98D9A57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D4A4907F-2D1D-49D1-882D-119AA5E1183B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F6A2284-37AB-43F5-98B8-8AB49DB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D8ABAA-E2F7-4C89-99ED-2C340220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52EF12-B2CD-4F3C-9F19-A8691540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70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DDA6865-0A03-48FA-AD6E-D5BF8FDE9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2277E8EB-0DA2-40E4-AD12-1CCD0D262D0B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75BFE9F8-907A-4FFC-9FDE-2B51D238C4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4BDDC323-8732-4007-BB81-1BE917E3B2FF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B908FC40-8403-438D-95CA-E4EDC66192A9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411D218-3FEA-4455-9809-91F029FB55AE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A541390F-BE50-4E4E-9DA2-B5F23F1A93D8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0EB3F094-97B5-48E1-A4DE-8BEED255028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2D4DBB43-CB34-4881-9445-A7FE131D5327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8B71F972-027A-47F0-996C-84BFE4574050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3C41353D-93C8-43F8-BBDE-7AB6B29EC38C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5CF07B24-CBD8-4F09-81EB-504285F8E11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B27873BB-1D79-4055-801C-BDA0F9A1513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8008D42B-2F35-497E-A26D-9AF008619D4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07F57499-C4D9-4B7D-BADA-38462AA3164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1271F2B9-1FFA-4350-9370-B098459A232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38FBAFFC-DC8F-4BB4-B405-E4AAA269AED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F94FCE64-D7A5-411A-8795-932DD39F95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E0B4ECFC-FD43-44CF-B7FA-2A8C565140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99DFBC12-1E1D-44DE-9966-BAB05B2466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B9BEF096-361C-478B-81EB-37584119BFE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EFC81993-CE86-4910-B9CE-B69375BDC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475613D7-9FB0-4D33-8784-EC059DE019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D520AFD9-E849-4F42-99B2-928E6098C2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6A200B0B-91CD-4D66-ADFC-9585D28310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B5DB0C45-30CE-4C85-95C6-FFF4977C64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BDC31604-5F93-436D-A9D2-A48846D4E0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1FF1B965-7DE1-4AE3-B28B-DB6847BC52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EFD9FB65-4392-4D6A-8ACC-8151F682BFE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4B40380C-3493-4AFE-BF13-AE68A8D244B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3CB21DF1-4859-4991-9C10-F8FA68F41013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354AD212-17DC-4506-AAA0-34A46A0B11C3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B556E7-762B-4E18-A961-A4F7A9EC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34823" cy="302051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B7118AF-C54D-406D-AABE-AED6576D1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672" y="713677"/>
            <a:ext cx="5304977" cy="5430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xmlns="" id="{205CDEB9-8DED-4711-8140-4C943FC2CD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3500000">
            <a:off x="-281093" y="314330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E13C3F-6360-4760-9477-C3831A6E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0330"/>
            <a:ext cx="4434823" cy="2173992"/>
          </a:xfrm>
        </p:spPr>
        <p:txBody>
          <a:bodyPr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192D3B-60EE-4FC5-9ED7-44453008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CF831E-9B19-4936-8BC9-F62A9B11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71E1D1-F7A2-40D0-91DA-07468A96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2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BDF0D99C-5D42-41C6-A50C-C4E2D6B2A3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5F28962D-50BA-43F8-8863-28ECE711D3F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780F5939-D4E0-46FD-9A5A-5D648E381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8633D331-78CB-40A1-B167-8185EC5D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C512E4B1-E78E-49E7-AA36-374CC1B084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A7D46340-CBFC-490F-B44E-7AA8FBF58B0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3575C26C-3EBD-4AA9-BA4D-2561E295D65D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235DB6BE-E065-4559-BF5C-36B56B379040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3DA54272-CD9D-4F68-BBAB-4F0C0C3EC63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A002CE8F-9256-4F2C-B474-58873717119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59C9DE9F-4252-401D-913E-B74C9E326F9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8FE4E69B-534F-4A80-9E1C-798BEE1B079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27564E1C-009C-4832-AE8D-E98286693F0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4305DF1C-5801-43F2-A8B9-5351369418C0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806E71C8-0783-4E17-9B34-F51231DD2954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FD908F17-2A89-4B0A-A2EA-692390969FE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FBE22751-380F-44F9-BEED-0A553CF87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77B27910-846F-4E4E-B588-F5B2E026FE9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E6E0501E-134E-46D7-984F-3A382B0BB2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90A83974-CBD7-4A69-9D84-2D3BBDE027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A503E931-00D4-4B0C-BC69-49FE5C7665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97732A30-BE2F-4D71-BC37-60F7B44591B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0C8EB840-DE7D-4E67-989C-F4D8F50E15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F05D2CC2-53CC-487E-A72E-42B1E9B184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03A12D6B-1D60-4F26-8FB9-74AD5B070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41895D00-2D63-443C-95A8-5EB6E5EECBF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6AC50652-2A56-4382-95D0-971644EE0F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DA50A374-8880-482D-B54F-F74E0D7BE1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C66364D8-CCC7-4AAF-94BC-766EC160D9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4A0DC409-26E2-4453-89FD-745EA849BE7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239ED039-D66C-4A5E-AA35-E7A5FA2E64C2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C72C13DC-161E-49CF-96B5-5383AA052AB7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5103067-48DA-458C-99F6-9921C19A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CB86862-507E-4F73-890F-3B77BCFA3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9" y="2340131"/>
            <a:ext cx="10325000" cy="356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FBC0BB-AF05-4753-9159-41A16FBFC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BA41-EC5B-4197-BCC8-0FD2E523CD7A}" type="datetimeFigureOut">
              <a:rPr lang="en-US" smtClean="0"/>
              <a:pPr/>
              <a:t>1/19/2024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362F82-EA1A-4B02-8A64-3B44C0D9D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078" y="236364"/>
            <a:ext cx="4114800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C5EF32-1CA9-4CDA-8182-2FB0C30A0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108C-154A-4A5A-9C05-91A49A422B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xmlns="" id="{63BAC6E0-ADAC-40FB-AF53-88FA5F8373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14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A173122F-D466-4F08-90FA-0038F7AC21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5C33D14-2894-4D0B-A680-525CBB7899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C7F13A46-6183-476D-B2BA-073C0E3225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AF7481D1-4DD3-45A2-B071-3900DD9CD8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3AE7E168-B525-479D-B0B0-55103E5E9B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27DD39E2-1720-4DA0-8AE6-88F24C0732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A993677B-437F-4E88-BB63-A5E81FC5C3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069BDB73-647A-4675-9946-A08137AA4A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F7E0BD3-0A11-410E-82BA-FE1FDEFAEF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7A433527-1B36-4601-BA50-08897583ED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94D3F476-1743-4F27-8525-899DE7AA36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91427650-9C5D-4857-877B-F692E0A160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7EE06038-8E2F-47A8-A48A-082A4688F8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062AAFFB-4BBF-44E9-A93D-73CD69B0A6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2C1BDC0F-1D22-4FCC-856C-8F05157BE0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E06CA872-1012-4E50-B09E-2A4FFAA4E2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F67515C6-F35A-4FF0-AFE5-F30AFB104A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9CC5328A-88E7-42E6-846C-79E3C42A36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F2B67772-4CFC-47D4-B340-24F59A06E0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D2934457-5F3A-4072-8613-28DE1C6C30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6709EABD-4ED9-4105-B031-A926D15E90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01137950-C684-4026-B3A8-3C12C5B9DC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C9BBA354-F5F6-49B0-986C-663E7490A4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F8A2891B-1902-4128-9EA2-9E47C63F12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E468D001-CACA-4602-A2C8-6709DFEAD6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E8074E4F-FCD6-4115-ADF3-537D138898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191D549D-527D-4E04-8657-6607994392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0697C9FB-9333-4050-AA15-D78E190535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85C3AE99-7B8F-4399-B82E-42898B8050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6610BEF6-D2AC-4950-932D-80D5BD793E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A1A455F1-3220-4A1F-9C4C-FE1289BF28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0D1D9888-DBC1-4392-913C-E8F84BB638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B021C553-8CED-4BC0-98A5-730C4D0435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EE63C5-6086-4004-966D-DCC70E424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155" y="-853542"/>
            <a:ext cx="10495904" cy="422204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общеразвивающие программы,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к реализации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персонифицированному финансовому сертификату дополнительного образования детей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Санкт-Петербурге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</a:t>
            </a:r>
            <a:r>
              <a:rPr lang="ru-RU" sz="3600" b="1" dirty="0">
                <a:latin typeface="Montserrat" pitchFamily="2" charset="-52"/>
              </a:rPr>
              <a:t/>
            </a:r>
            <a:br>
              <a:rPr lang="ru-RU" sz="3600" b="1" dirty="0">
                <a:latin typeface="Montserrat" pitchFamily="2" charset="-52"/>
              </a:rPr>
            </a:br>
            <a:endParaRPr lang="ru-RU" sz="3600" b="1" dirty="0">
              <a:latin typeface="Montserrat" pitchFamily="2" charset="-52"/>
            </a:endParaRPr>
          </a:p>
        </p:txBody>
      </p:sp>
      <p:sp>
        <p:nvSpPr>
          <p:cNvPr id="44" name="Right Triangle 43">
            <a:extLst>
              <a:ext uri="{FF2B5EF4-FFF2-40B4-BE49-F238E27FC236}">
                <a16:creationId xmlns:a16="http://schemas.microsoft.com/office/drawing/2014/main" xmlns="" id="{33F2B4F9-421B-46F9-A5C1-2358737824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3500000">
            <a:off x="-279642" y="949992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Абстрактный макет лепестков в пастельном месте">
            <a:extLst>
              <a:ext uri="{FF2B5EF4-FFF2-40B4-BE49-F238E27FC236}">
                <a16:creationId xmlns:a16="http://schemas.microsoft.com/office/drawing/2014/main" xmlns="" id="{C554B2A7-1842-0FE8-6218-F7A5DE5FA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156" r="2" b="1795"/>
          <a:stretch/>
        </p:blipFill>
        <p:spPr>
          <a:xfrm>
            <a:off x="1" y="3271957"/>
            <a:ext cx="12198212" cy="3599364"/>
          </a:xfrm>
          <a:custGeom>
            <a:avLst/>
            <a:gdLst/>
            <a:ahLst/>
            <a:cxnLst/>
            <a:rect l="l" t="t" r="r" b="b"/>
            <a:pathLst>
              <a:path w="12178449" h="3424057">
                <a:moveTo>
                  <a:pt x="8778628" y="0"/>
                </a:moveTo>
                <a:lnTo>
                  <a:pt x="9096995" y="0"/>
                </a:lnTo>
                <a:lnTo>
                  <a:pt x="9540073" y="10341"/>
                </a:lnTo>
                <a:cubicBezTo>
                  <a:pt x="10154127" y="37036"/>
                  <a:pt x="10847400" y="104023"/>
                  <a:pt x="11653844" y="224215"/>
                </a:cubicBezTo>
                <a:lnTo>
                  <a:pt x="12178449" y="307575"/>
                </a:lnTo>
                <a:lnTo>
                  <a:pt x="12178449" y="3424056"/>
                </a:lnTo>
                <a:lnTo>
                  <a:pt x="0" y="3424057"/>
                </a:lnTo>
                <a:lnTo>
                  <a:pt x="0" y="1093185"/>
                </a:lnTo>
                <a:lnTo>
                  <a:pt x="851945" y="1080793"/>
                </a:lnTo>
                <a:cubicBezTo>
                  <a:pt x="4637202" y="967650"/>
                  <a:pt x="5848483" y="115490"/>
                  <a:pt x="8385751" y="7749"/>
                </a:cubicBezTo>
                <a:close/>
              </a:path>
            </a:pathLst>
          </a:cu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7A94CD3-9793-4DC8-9601-618A6193C7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920" y="4799428"/>
            <a:ext cx="2272811" cy="191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20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823DF9-C420-4578-99C9-BB2AE8DA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500" y="48481"/>
            <a:ext cx="10325000" cy="250576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Montserrat" pitchFamily="2" charset="-52"/>
              </a:rPr>
              <a:t>«Мастерская чудес»</a:t>
            </a:r>
            <a:r>
              <a:rPr lang="ru-RU" sz="3600" dirty="0">
                <a:latin typeface="Montserrat" pitchFamily="2" charset="-52"/>
              </a:rPr>
              <a:t/>
            </a:r>
            <a:br>
              <a:rPr lang="ru-RU" sz="3600" dirty="0">
                <a:latin typeface="Montserrat" pitchFamily="2" charset="-52"/>
              </a:rPr>
            </a:br>
            <a:r>
              <a:rPr lang="ru-RU" sz="2400" dirty="0">
                <a:latin typeface="Montserrat" pitchFamily="2" charset="-52"/>
              </a:rPr>
              <a:t>Срок освоения: 18 дней</a:t>
            </a:r>
            <a:br>
              <a:rPr lang="ru-RU" sz="2400" dirty="0">
                <a:latin typeface="Montserrat" pitchFamily="2" charset="-52"/>
              </a:rPr>
            </a:br>
            <a:r>
              <a:rPr lang="ru-RU" sz="2400" dirty="0">
                <a:latin typeface="Montserrat" pitchFamily="2" charset="-52"/>
              </a:rPr>
              <a:t>Возраст учащихся: 5 – 11 лет</a:t>
            </a:r>
            <a:r>
              <a:rPr lang="ru-RU" dirty="0">
                <a:latin typeface="Montserrat" pitchFamily="2" charset="-52"/>
              </a:rPr>
              <a:t/>
            </a:r>
            <a:br>
              <a:rPr lang="ru-RU" dirty="0">
                <a:latin typeface="Montserrat" pitchFamily="2" charset="-52"/>
              </a:rPr>
            </a:br>
            <a:endParaRPr lang="ru-RU" dirty="0">
              <a:latin typeface="Montserrat" pitchFamily="2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0ED648-646F-4098-871D-1C710BCEA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030" y="1917821"/>
            <a:ext cx="10672338" cy="3564436"/>
          </a:xfrm>
        </p:spPr>
        <p:txBody>
          <a:bodyPr>
            <a:normAutofit/>
          </a:bodyPr>
          <a:lstStyle/>
          <a:p>
            <a:pPr algn="just"/>
            <a:r>
              <a:rPr lang="ru-RU" sz="1200" dirty="0">
                <a:latin typeface="Montserrat Medium" pitchFamily="2" charset="-52"/>
              </a:rPr>
              <a:t>Занимаясь по программе “Мастерская чудес”, учащиеся познакомятся с различными видами аппликации: предметная – вырезанные части имеют простую, чёткую форму и пропорции, создаётся образ, не связанный с каким-либо сюжетом; сюжетно-тематическая – соответствие определённому сюжету (взятому из сказки или придуманному самостоятельно); декоративная – украшение открыток, рамок фото узорами из геометрических фигур;  дети научатся работать с линейкой, пользоваться канцелярскими ножницами и другими предметами и приспособлениями, познакомятся с фигурными ножницами. </a:t>
            </a:r>
          </a:p>
          <a:p>
            <a:pPr algn="just"/>
            <a:r>
              <a:rPr lang="ru-RU" sz="1200" dirty="0">
                <a:latin typeface="Montserrat Medium" pitchFamily="2" charset="-52"/>
              </a:rPr>
              <a:t>Также познакомятся с искусственным материалом </a:t>
            </a:r>
            <a:r>
              <a:rPr lang="ru-RU" sz="1200" dirty="0" err="1">
                <a:latin typeface="Montserrat Medium" pitchFamily="2" charset="-52"/>
              </a:rPr>
              <a:t>фоамиран</a:t>
            </a:r>
            <a:r>
              <a:rPr lang="ru-RU" sz="1200" dirty="0">
                <a:latin typeface="Montserrat Medium" pitchFamily="2" charset="-52"/>
              </a:rPr>
              <a:t>, узнают какие формы он может принимать при нагреве. Обучатся трудовым навыкам, применяя различные способы изготовления изделий – всё это может пригодиться в жизни, и, соответственно, педагогически целесообразно.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8F90A0C-AD5A-4BA3-ABB8-E8BC6D4B5D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979" y="4053248"/>
            <a:ext cx="3010991" cy="22676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A3FBC09-18EF-49B7-9C40-7C4373996C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148" y="4053248"/>
            <a:ext cx="1707826" cy="226765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BC42163-33E6-4A45-B1F3-16CD4127B0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52" y="4053248"/>
            <a:ext cx="3010991" cy="226765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86C46D2-2073-4E9B-92F4-D5F715A504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86" y="4053248"/>
            <a:ext cx="3010991" cy="226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00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9954FC46-CEFF-4E97-916C-4F5F7FEB8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296561"/>
              </p:ext>
            </p:extLst>
          </p:nvPr>
        </p:nvGraphicFramePr>
        <p:xfrm>
          <a:off x="640179" y="1332197"/>
          <a:ext cx="10911642" cy="52146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7214">
                  <a:extLst>
                    <a:ext uri="{9D8B030D-6E8A-4147-A177-3AD203B41FA5}">
                      <a16:colId xmlns:a16="http://schemas.microsoft.com/office/drawing/2014/main" xmlns="" val="1204135285"/>
                    </a:ext>
                  </a:extLst>
                </a:gridCol>
                <a:gridCol w="3478074">
                  <a:extLst>
                    <a:ext uri="{9D8B030D-6E8A-4147-A177-3AD203B41FA5}">
                      <a16:colId xmlns:a16="http://schemas.microsoft.com/office/drawing/2014/main" xmlns="" val="2526534844"/>
                    </a:ext>
                  </a:extLst>
                </a:gridCol>
                <a:gridCol w="3796354">
                  <a:extLst>
                    <a:ext uri="{9D8B030D-6E8A-4147-A177-3AD203B41FA5}">
                      <a16:colId xmlns:a16="http://schemas.microsoft.com/office/drawing/2014/main" xmlns="" val="1090368973"/>
                    </a:ext>
                  </a:extLst>
                </a:gridCol>
              </a:tblGrid>
              <a:tr h="104283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sng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Цель: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сформировать первоначальные умения и навыки изготовления тематических сувениров в технике аппликация из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фоамирана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tserrat Medium" pitchFamily="2" charset="-52"/>
                      </a:endParaRPr>
                    </a:p>
                    <a:p>
                      <a:endParaRPr lang="ru-RU" sz="1800" dirty="0"/>
                    </a:p>
                  </a:txBody>
                  <a:tcPr>
                    <a:solidFill>
                      <a:srgbClr val="EA8B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A8B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A8B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9177176"/>
                  </a:ext>
                </a:extLst>
              </a:tr>
              <a:tr h="361812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latin typeface="Montserrat Medium" pitchFamily="2" charset="-52"/>
                        </a:rPr>
                        <a:t>Обучающие задачи: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>
                          <a:latin typeface="Montserrat Medium" pitchFamily="2" charset="-52"/>
                        </a:rPr>
                        <a:t>Развивающие задачи:</a:t>
                      </a:r>
                      <a:endParaRPr lang="ru-RU" sz="1400" dirty="0">
                        <a:latin typeface="Montserrat Medium" pitchFamily="2" charset="-52"/>
                      </a:endParaRP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>
                          <a:latin typeface="Montserrat Medium" pitchFamily="2" charset="-52"/>
                        </a:rPr>
                        <a:t>Воспитательные задачи:</a:t>
                      </a:r>
                      <a:endParaRPr lang="ru-RU" sz="1400" dirty="0">
                        <a:latin typeface="Montserrat Medium" pitchFamily="2" charset="-52"/>
                      </a:endParaRP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6589069"/>
                  </a:ext>
                </a:extLst>
              </a:tr>
              <a:tr h="1435421"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сформировать первоначальное представление об основных понятиях в области прикладного творчества аппликации из </a:t>
                      </a:r>
                      <a:r>
                        <a:rPr lang="ru-RU" sz="1200" kern="1200" dirty="0" err="1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фоамирана</a:t>
                      </a: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обучить умению читать инструкционные карты и работать с лекалами;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сформировать первоначальные умения и навыки при изготовлении композиций с опорой на схемы, эскизы;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освоить правила пользования инструментами и приспособлениями для работы в различных направлениях.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развивать образное и пространственное мышление;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формировать художественный  и эстетический вкус;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 развивать внимание, память, логическое и абстрактное мышление, пространственное воображение; 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развивать мелкую моторику рук, глазомер. 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формировать мотивацию к творчеству и сотрудничеству (индивидуально и в коллективе);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формировать мотивацию к дальнейшему творческому и профессиональному развитию;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воспитывать духовно- нравственные качества личности: доброжелательность, уважение к труду, творчеству окружающих.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7575475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4D9459F-A1F7-44E5-A0C5-537A84598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500" y="-510319"/>
            <a:ext cx="10325000" cy="250576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Montserrat" pitchFamily="2" charset="-52"/>
              </a:rPr>
              <a:t>«Мастерская чудес»</a:t>
            </a:r>
            <a:r>
              <a:rPr lang="ru-RU" sz="3200" dirty="0">
                <a:latin typeface="Montserrat" pitchFamily="2" charset="-52"/>
              </a:rPr>
              <a:t/>
            </a:r>
            <a:br>
              <a:rPr lang="ru-RU" sz="3200" dirty="0">
                <a:latin typeface="Montserrat" pitchFamily="2" charset="-52"/>
              </a:rPr>
            </a:br>
            <a:r>
              <a:rPr lang="ru-RU" sz="2000" dirty="0">
                <a:latin typeface="Montserrat" pitchFamily="2" charset="-52"/>
              </a:rPr>
              <a:t>Срок освоения: 18 дней</a:t>
            </a:r>
            <a:br>
              <a:rPr lang="ru-RU" sz="2000" dirty="0">
                <a:latin typeface="Montserrat" pitchFamily="2" charset="-52"/>
              </a:rPr>
            </a:br>
            <a:r>
              <a:rPr lang="ru-RU" sz="2000" dirty="0">
                <a:latin typeface="Montserrat" pitchFamily="2" charset="-52"/>
              </a:rPr>
              <a:t>Возраст учащихся: 5 – 11 лет</a:t>
            </a:r>
            <a:r>
              <a:rPr lang="ru-RU" dirty="0">
                <a:latin typeface="Montserrat" pitchFamily="2" charset="-52"/>
              </a:rPr>
              <a:t/>
            </a:r>
            <a:br>
              <a:rPr lang="ru-RU" dirty="0">
                <a:latin typeface="Montserrat" pitchFamily="2" charset="-52"/>
              </a:rPr>
            </a:br>
            <a:endParaRPr lang="ru-RU" dirty="0"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45743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823DF9-C420-4578-99C9-BB2AE8DA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500" y="48481"/>
            <a:ext cx="10325000" cy="250576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Montserrat" pitchFamily="2" charset="-52"/>
              </a:rPr>
              <a:t>«Театр на ладошке»</a:t>
            </a:r>
            <a:r>
              <a:rPr lang="ru-RU" sz="3600" dirty="0">
                <a:latin typeface="Montserrat" pitchFamily="2" charset="-52"/>
              </a:rPr>
              <a:t/>
            </a:r>
            <a:br>
              <a:rPr lang="ru-RU" sz="3600" dirty="0">
                <a:latin typeface="Montserrat" pitchFamily="2" charset="-52"/>
              </a:rPr>
            </a:br>
            <a:r>
              <a:rPr lang="ru-RU" sz="2400" dirty="0">
                <a:latin typeface="Montserrat" pitchFamily="2" charset="-52"/>
              </a:rPr>
              <a:t>Срок освоения: 18 дней</a:t>
            </a:r>
            <a:br>
              <a:rPr lang="ru-RU" sz="2400" dirty="0">
                <a:latin typeface="Montserrat" pitchFamily="2" charset="-52"/>
              </a:rPr>
            </a:br>
            <a:r>
              <a:rPr lang="ru-RU" sz="2400" dirty="0">
                <a:latin typeface="Montserrat" pitchFamily="2" charset="-52"/>
              </a:rPr>
              <a:t>Возраст учащихся: 5 – 11 лет</a:t>
            </a:r>
            <a:r>
              <a:rPr lang="ru-RU" dirty="0">
                <a:latin typeface="Montserrat" pitchFamily="2" charset="-52"/>
              </a:rPr>
              <a:t/>
            </a:r>
            <a:br>
              <a:rPr lang="ru-RU" dirty="0">
                <a:latin typeface="Montserrat" pitchFamily="2" charset="-52"/>
              </a:rPr>
            </a:br>
            <a:endParaRPr lang="ru-RU" dirty="0">
              <a:latin typeface="Montserrat" pitchFamily="2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0ED648-646F-4098-871D-1C710BCEA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030" y="1917821"/>
            <a:ext cx="10672338" cy="3564436"/>
          </a:xfrm>
        </p:spPr>
        <p:txBody>
          <a:bodyPr>
            <a:normAutofit/>
          </a:bodyPr>
          <a:lstStyle/>
          <a:p>
            <a:pPr algn="just"/>
            <a:r>
              <a:rPr lang="ru-RU" sz="1200" dirty="0">
                <a:latin typeface="Montserrat Medium" pitchFamily="2" charset="-52"/>
              </a:rPr>
              <a:t>Занимаясь по программе «Театр на ладошке» дети научатся изготавливать модели из бумаги в технике  оригами, с последующим применением их для инсценировки русских народных сказок</a:t>
            </a:r>
          </a:p>
          <a:p>
            <a:pPr algn="just"/>
            <a:r>
              <a:rPr lang="ru-RU" sz="1200" dirty="0">
                <a:latin typeface="Montserrat Medium" pitchFamily="2" charset="-52"/>
              </a:rPr>
              <a:t>Пальчиковый театр – это уникальная возможность расположить сказку на ладошке у ребенка, в которой он сможет сыграть роль любого героя. Театр – это еще и прекрасный речевой и сенсорно-двигательный тренажер. Куклы развивают подвижность пальцев обеих рук, помогают освоить речь персонажей, помогают развивать словарный запас и активизируют речевые функции. С помощью персонажей, выполненных из бумаги, можно оживить любые стихи, сказки, потешки. Незамысловатые игрушки развивают интонацию, артистические умения, творческие способности, воображение, память, мышление, внимание, фантазию.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3BB818F-1A9C-4434-8E91-3248936176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98" y="3846478"/>
            <a:ext cx="3606990" cy="270524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1D8C9C8-5ECD-4023-B42D-03FCD13B5F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876" y="3846478"/>
            <a:ext cx="2028931" cy="27052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1A4030F-C3B4-4A20-9415-B485794626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395" y="3834480"/>
            <a:ext cx="3111148" cy="270524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58BFC6B-C161-4A53-BC66-6D10142184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131" y="3846478"/>
            <a:ext cx="2019839" cy="269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1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9954FC46-CEFF-4E97-916C-4F5F7FEB8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44767"/>
              </p:ext>
            </p:extLst>
          </p:nvPr>
        </p:nvGraphicFramePr>
        <p:xfrm>
          <a:off x="640179" y="1857130"/>
          <a:ext cx="10911642" cy="45370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7214">
                  <a:extLst>
                    <a:ext uri="{9D8B030D-6E8A-4147-A177-3AD203B41FA5}">
                      <a16:colId xmlns:a16="http://schemas.microsoft.com/office/drawing/2014/main" xmlns="" val="1204135285"/>
                    </a:ext>
                  </a:extLst>
                </a:gridCol>
                <a:gridCol w="3478074">
                  <a:extLst>
                    <a:ext uri="{9D8B030D-6E8A-4147-A177-3AD203B41FA5}">
                      <a16:colId xmlns:a16="http://schemas.microsoft.com/office/drawing/2014/main" xmlns="" val="2526534844"/>
                    </a:ext>
                  </a:extLst>
                </a:gridCol>
                <a:gridCol w="3796354">
                  <a:extLst>
                    <a:ext uri="{9D8B030D-6E8A-4147-A177-3AD203B41FA5}">
                      <a16:colId xmlns:a16="http://schemas.microsoft.com/office/drawing/2014/main" xmlns="" val="1090368973"/>
                    </a:ext>
                  </a:extLst>
                </a:gridCol>
              </a:tblGrid>
              <a:tr h="104283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sng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Цель: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сформировать первоначальные навыки изготовления поделок в технике оригами посредством овладения основами конструирования и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бумагопластики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tserrat Medium" pitchFamily="2" charset="-52"/>
                      </a:endParaRPr>
                    </a:p>
                    <a:p>
                      <a:endParaRPr lang="ru-RU" sz="1800" dirty="0"/>
                    </a:p>
                  </a:txBody>
                  <a:tcPr>
                    <a:solidFill>
                      <a:srgbClr val="EA8B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A8B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A8B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9177176"/>
                  </a:ext>
                </a:extLst>
              </a:tr>
              <a:tr h="361812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latin typeface="Montserrat Medium" pitchFamily="2" charset="-52"/>
                        </a:rPr>
                        <a:t>Обучающие задачи: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>
                          <a:latin typeface="Montserrat Medium" pitchFamily="2" charset="-52"/>
                        </a:rPr>
                        <a:t>Развивающие задачи:</a:t>
                      </a:r>
                      <a:endParaRPr lang="ru-RU" sz="1400" dirty="0">
                        <a:latin typeface="Montserrat Medium" pitchFamily="2" charset="-52"/>
                      </a:endParaRP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>
                          <a:latin typeface="Montserrat Medium" pitchFamily="2" charset="-52"/>
                        </a:rPr>
                        <a:t>Воспитательные задачи:</a:t>
                      </a:r>
                      <a:endParaRPr lang="ru-RU" sz="1400" dirty="0">
                        <a:latin typeface="Montserrat Medium" pitchFamily="2" charset="-52"/>
                      </a:endParaRP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6589069"/>
                  </a:ext>
                </a:extLst>
              </a:tr>
              <a:tr h="1435421"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обучить приемам работы с бумагой в технике оригами;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обучить основам конструирования и </a:t>
                      </a:r>
                      <a:r>
                        <a:rPr lang="ru-RU" sz="1200" kern="1200" dirty="0" err="1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бумагопластики</a:t>
                      </a: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освоить специальную терминологию основных геометрических понятий; 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освоить правила пользования простейшими чертёжными, режущими инструментами и приспособлениями ручного труда при работе с бумагой.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развивать мотивацию к художественно-конструктивному виду деятельности;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развивать точные движения пальцев, мелкую моторику рук, глазомер; 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развивать художественный вкус, творческие способности, фантазию;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развивать самостоятельность, аккуратность, самодисциплину.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формировать мотивацию к творчеству и сотрудничеству (индивидуально и в коллективе);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формировать мотивацию к дальнейшему творческому и профессиональному развитию;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воспитывать духовно- нравственные качества личности: доброжелательность, уважение к труду, творчеству окружающих.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7575475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4EA76480-5808-4719-8B6D-FE9BCB2F5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833" y="-120852"/>
            <a:ext cx="10325000" cy="250576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Montserrat" pitchFamily="2" charset="-52"/>
              </a:rPr>
              <a:t>«Театр на ладошке»</a:t>
            </a:r>
            <a:r>
              <a:rPr lang="ru-RU" sz="3600" dirty="0">
                <a:latin typeface="Montserrat" pitchFamily="2" charset="-52"/>
              </a:rPr>
              <a:t/>
            </a:r>
            <a:br>
              <a:rPr lang="ru-RU" sz="3600" dirty="0">
                <a:latin typeface="Montserrat" pitchFamily="2" charset="-52"/>
              </a:rPr>
            </a:br>
            <a:r>
              <a:rPr lang="ru-RU" sz="2400" dirty="0">
                <a:latin typeface="Montserrat" pitchFamily="2" charset="-52"/>
              </a:rPr>
              <a:t>Срок освоения: 18 дней</a:t>
            </a:r>
            <a:br>
              <a:rPr lang="ru-RU" sz="2400" dirty="0">
                <a:latin typeface="Montserrat" pitchFamily="2" charset="-52"/>
              </a:rPr>
            </a:br>
            <a:r>
              <a:rPr lang="ru-RU" sz="2400" dirty="0">
                <a:latin typeface="Montserrat" pitchFamily="2" charset="-52"/>
              </a:rPr>
              <a:t>Возраст учащихся: 5 – 11 лет</a:t>
            </a:r>
            <a:r>
              <a:rPr lang="ru-RU" dirty="0">
                <a:latin typeface="Montserrat" pitchFamily="2" charset="-52"/>
              </a:rPr>
              <a:t/>
            </a:r>
            <a:br>
              <a:rPr lang="ru-RU" dirty="0">
                <a:latin typeface="Montserrat" pitchFamily="2" charset="-52"/>
              </a:rPr>
            </a:br>
            <a:endParaRPr lang="ru-RU" dirty="0"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28333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0ED648-646F-4098-871D-1C710BCEA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030" y="1917821"/>
            <a:ext cx="10672338" cy="3564436"/>
          </a:xfrm>
        </p:spPr>
        <p:txBody>
          <a:bodyPr>
            <a:normAutofit/>
          </a:bodyPr>
          <a:lstStyle/>
          <a:p>
            <a:pPr algn="just"/>
            <a:r>
              <a:rPr lang="ru-RU" sz="1400" dirty="0">
                <a:latin typeface="Montserrat Medium" pitchFamily="2" charset="-52"/>
              </a:rPr>
              <a:t>Занимаясь по программе “Этика, эстетика и вкусный бутерброд” учащиеся получат базовые навыки в кулинарии. Данная программа предусматривает обучение самому элементарному - приготовлению блюд с использованием хлебобулочных изделий, свежих овощей и фруктов и различных напитков, а также знакомству с профессиями в области кулинарии. </a:t>
            </a:r>
          </a:p>
          <a:p>
            <a:pPr algn="just"/>
            <a:r>
              <a:rPr lang="ru-RU" sz="1400" dirty="0">
                <a:latin typeface="Montserrat Medium" pitchFamily="2" charset="-52"/>
              </a:rPr>
              <a:t>Для реализации программы выбраны блюда «на каждый день», которые можно приготовить в домашних условиях, не используя сложной  техники. Основная цель программы – научить учащихся самостоятельно, вкусно, экономно готовить в домашних условиях.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55C1DF95-F574-4968-8444-2E8E535CC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833" y="-120852"/>
            <a:ext cx="10325000" cy="25057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Montserrat" pitchFamily="2" charset="-52"/>
              </a:rPr>
              <a:t>«Этика, эстетика и вкусный бутерброд»</a:t>
            </a:r>
            <a:r>
              <a:rPr lang="ru-RU" sz="3600" dirty="0">
                <a:latin typeface="Montserrat" pitchFamily="2" charset="-52"/>
              </a:rPr>
              <a:t/>
            </a:r>
            <a:br>
              <a:rPr lang="ru-RU" sz="3600" dirty="0">
                <a:latin typeface="Montserrat" pitchFamily="2" charset="-52"/>
              </a:rPr>
            </a:br>
            <a:r>
              <a:rPr lang="ru-RU" sz="2400" dirty="0">
                <a:latin typeface="Montserrat" pitchFamily="2" charset="-52"/>
              </a:rPr>
              <a:t>Срок освоения: 18 дней</a:t>
            </a:r>
            <a:br>
              <a:rPr lang="ru-RU" sz="2400" dirty="0">
                <a:latin typeface="Montserrat" pitchFamily="2" charset="-52"/>
              </a:rPr>
            </a:br>
            <a:r>
              <a:rPr lang="ru-RU" sz="2400" dirty="0">
                <a:latin typeface="Montserrat" pitchFamily="2" charset="-52"/>
              </a:rPr>
              <a:t>Возраст учащихся: 6 – 14 лет</a:t>
            </a:r>
            <a:r>
              <a:rPr lang="ru-RU" dirty="0">
                <a:latin typeface="Montserrat" pitchFamily="2" charset="-52"/>
              </a:rPr>
              <a:t/>
            </a:r>
            <a:br>
              <a:rPr lang="ru-RU" dirty="0">
                <a:latin typeface="Montserrat" pitchFamily="2" charset="-52"/>
              </a:rPr>
            </a:br>
            <a:endParaRPr lang="ru-RU" dirty="0">
              <a:latin typeface="Montserrat" pitchFamily="2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A68C982-B1E7-43B0-9DBC-F1A05EE437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754" y="3802848"/>
            <a:ext cx="4436246" cy="295749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69E905F-EBE0-4F08-8C6E-09A72DEA9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33" y="3802848"/>
            <a:ext cx="4440580" cy="29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51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9954FC46-CEFF-4E97-916C-4F5F7FEB8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668957"/>
              </p:ext>
            </p:extLst>
          </p:nvPr>
        </p:nvGraphicFramePr>
        <p:xfrm>
          <a:off x="764167" y="1366063"/>
          <a:ext cx="10911642" cy="52923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7214">
                  <a:extLst>
                    <a:ext uri="{9D8B030D-6E8A-4147-A177-3AD203B41FA5}">
                      <a16:colId xmlns:a16="http://schemas.microsoft.com/office/drawing/2014/main" xmlns="" val="1204135285"/>
                    </a:ext>
                  </a:extLst>
                </a:gridCol>
                <a:gridCol w="3478074">
                  <a:extLst>
                    <a:ext uri="{9D8B030D-6E8A-4147-A177-3AD203B41FA5}">
                      <a16:colId xmlns:a16="http://schemas.microsoft.com/office/drawing/2014/main" xmlns="" val="2526534844"/>
                    </a:ext>
                  </a:extLst>
                </a:gridCol>
                <a:gridCol w="3796354">
                  <a:extLst>
                    <a:ext uri="{9D8B030D-6E8A-4147-A177-3AD203B41FA5}">
                      <a16:colId xmlns:a16="http://schemas.microsoft.com/office/drawing/2014/main" xmlns="" val="1090368973"/>
                    </a:ext>
                  </a:extLst>
                </a:gridCol>
              </a:tblGrid>
              <a:tr h="104283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sng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Цель: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формирование у учащихся базовых навыков в кулинарии и кулинарной эстетике.</a:t>
                      </a:r>
                    </a:p>
                    <a:p>
                      <a:endParaRPr lang="ru-RU" sz="1800" dirty="0"/>
                    </a:p>
                  </a:txBody>
                  <a:tcPr>
                    <a:solidFill>
                      <a:srgbClr val="EA8B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A8B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A8B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9177176"/>
                  </a:ext>
                </a:extLst>
              </a:tr>
              <a:tr h="361812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latin typeface="Montserrat Medium" pitchFamily="2" charset="-52"/>
                        </a:rPr>
                        <a:t>Обучающие задачи: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>
                          <a:latin typeface="Montserrat Medium" pitchFamily="2" charset="-52"/>
                        </a:rPr>
                        <a:t>Развивающие задачи:</a:t>
                      </a:r>
                      <a:endParaRPr lang="ru-RU" sz="1400" dirty="0">
                        <a:latin typeface="Montserrat Medium" pitchFamily="2" charset="-52"/>
                      </a:endParaRP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>
                          <a:latin typeface="Montserrat Medium" pitchFamily="2" charset="-52"/>
                        </a:rPr>
                        <a:t>Воспитательные задачи:</a:t>
                      </a:r>
                      <a:endParaRPr lang="ru-RU" sz="1400" dirty="0">
                        <a:latin typeface="Montserrat Medium" pitchFamily="2" charset="-52"/>
                      </a:endParaRP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6589069"/>
                  </a:ext>
                </a:extLst>
              </a:tr>
              <a:tr h="1435421"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познакомить со словарем кулинарии;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сформировать первоначальные умения и навыки приготовления простых блюд из хлебобулочных изделий;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обучить правилам пользования кухонными инструментами и приспособлениями;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обучить умению читать инструкционные технологические карты;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обучить приемам кулинарной эстетики;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обучить правилам поведения за столом.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развивать образное и пространственное мышление;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формировать художественный вкус, гармонию в сочетании тех или иных продуктов;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формировать мотивацию к творчеству и сотрудничеству (индивидуально и в коллективе);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развивать мелкую моторику рук, глазомер. 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формировать умение бережно и экономно использовать продукты питания;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формировать коммуникативные навыки, внимание;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воспитывать духовно- нравственные качества личности: доброжелательность, уважение к труду окружающих.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7575475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4EA76480-5808-4719-8B6D-FE9BCB2F5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488" y="-578051"/>
            <a:ext cx="10325000" cy="250576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Montserrat" pitchFamily="2" charset="-52"/>
              </a:rPr>
              <a:t>«Этика, эстетика и вкусный бутерброд»</a:t>
            </a:r>
            <a:r>
              <a:rPr lang="ru-RU" sz="3200" dirty="0">
                <a:latin typeface="Montserrat" pitchFamily="2" charset="-52"/>
              </a:rPr>
              <a:t/>
            </a:r>
            <a:br>
              <a:rPr lang="ru-RU" sz="3200" dirty="0">
                <a:latin typeface="Montserrat" pitchFamily="2" charset="-52"/>
              </a:rPr>
            </a:br>
            <a:r>
              <a:rPr lang="ru-RU" sz="2000" dirty="0">
                <a:latin typeface="Montserrat" pitchFamily="2" charset="-52"/>
              </a:rPr>
              <a:t>Срок освоения: 18 дней</a:t>
            </a:r>
            <a:br>
              <a:rPr lang="ru-RU" sz="2000" dirty="0">
                <a:latin typeface="Montserrat" pitchFamily="2" charset="-52"/>
              </a:rPr>
            </a:br>
            <a:r>
              <a:rPr lang="ru-RU" sz="2000" dirty="0">
                <a:latin typeface="Montserrat" pitchFamily="2" charset="-52"/>
              </a:rPr>
              <a:t>Возраст учащихся: 6 – 14 лет</a:t>
            </a:r>
            <a:r>
              <a:rPr lang="ru-RU" dirty="0">
                <a:latin typeface="Montserrat" pitchFamily="2" charset="-52"/>
              </a:rPr>
              <a:t/>
            </a:r>
            <a:br>
              <a:rPr lang="ru-RU" dirty="0">
                <a:latin typeface="Montserrat" pitchFamily="2" charset="-52"/>
              </a:rPr>
            </a:br>
            <a:endParaRPr lang="ru-RU" dirty="0"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36805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0ED648-646F-4098-871D-1C710BCEA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030" y="1917821"/>
            <a:ext cx="10672338" cy="3564436"/>
          </a:xfrm>
        </p:spPr>
        <p:txBody>
          <a:bodyPr>
            <a:normAutofit/>
          </a:bodyPr>
          <a:lstStyle/>
          <a:p>
            <a:pPr algn="just"/>
            <a:r>
              <a:rPr lang="ru-RU" sz="1400" dirty="0">
                <a:latin typeface="Montserrat Medium" pitchFamily="2" charset="-52"/>
              </a:rPr>
              <a:t>Обучаясь по программе «Я рисую мечту!»,  учащиеся научатся выражать свое настроение и эмоции, приобретут навыки управления ими, навыки психологической разгрузки, снятия стресса посредством изобразительного искусства и выполнения творческих заданий. Специфика данной программы нацелена на краткосрочное ознакомление детей с творческим процессом работы рисования как способом выражения эмоций и психологической разгрузки через творчество.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55C1DF95-F574-4968-8444-2E8E535CC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833" y="-120852"/>
            <a:ext cx="10325000" cy="250576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Montserrat" pitchFamily="2" charset="-52"/>
              </a:rPr>
              <a:t>«Я рисую мечту!»</a:t>
            </a:r>
            <a:r>
              <a:rPr lang="ru-RU" sz="3600" dirty="0">
                <a:latin typeface="Montserrat" pitchFamily="2" charset="-52"/>
              </a:rPr>
              <a:t/>
            </a:r>
            <a:br>
              <a:rPr lang="ru-RU" sz="3600" dirty="0">
                <a:latin typeface="Montserrat" pitchFamily="2" charset="-52"/>
              </a:rPr>
            </a:br>
            <a:r>
              <a:rPr lang="ru-RU" sz="2400" dirty="0">
                <a:latin typeface="Montserrat" pitchFamily="2" charset="-52"/>
              </a:rPr>
              <a:t>Срок освоения: 18 дней</a:t>
            </a:r>
            <a:br>
              <a:rPr lang="ru-RU" sz="2400" dirty="0">
                <a:latin typeface="Montserrat" pitchFamily="2" charset="-52"/>
              </a:rPr>
            </a:br>
            <a:r>
              <a:rPr lang="ru-RU" sz="2400" dirty="0">
                <a:latin typeface="Montserrat" pitchFamily="2" charset="-52"/>
              </a:rPr>
              <a:t>Возраст учащихся: 6 – 14 лет</a:t>
            </a:r>
            <a:r>
              <a:rPr lang="ru-RU" dirty="0">
                <a:latin typeface="Montserrat" pitchFamily="2" charset="-52"/>
              </a:rPr>
              <a:t/>
            </a:r>
            <a:br>
              <a:rPr lang="ru-RU" dirty="0">
                <a:latin typeface="Montserrat" pitchFamily="2" charset="-52"/>
              </a:rPr>
            </a:br>
            <a:endParaRPr lang="ru-RU" dirty="0">
              <a:latin typeface="Montserrat" pitchFamily="2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F8B8CAA-E05D-4E54-9EF4-8E24DAD4D9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95" y="3261987"/>
            <a:ext cx="2435850" cy="32478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6513C1B-900E-4FBE-A098-B6774F1ED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4" y="3261987"/>
            <a:ext cx="2435851" cy="32478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37CF192-384E-4554-A3BC-F6783A4DAE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273" y="3261988"/>
            <a:ext cx="2435851" cy="323432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8C8E387-29E3-4CD5-B227-690238C241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891" y="3261987"/>
            <a:ext cx="2218547" cy="323432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B3706BDF-59F1-46AC-853B-DEC5904AC6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162" y="3261988"/>
            <a:ext cx="2112420" cy="323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64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9954FC46-CEFF-4E97-916C-4F5F7FEB8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277245"/>
              </p:ext>
            </p:extLst>
          </p:nvPr>
        </p:nvGraphicFramePr>
        <p:xfrm>
          <a:off x="764167" y="1738596"/>
          <a:ext cx="10911642" cy="46843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7214">
                  <a:extLst>
                    <a:ext uri="{9D8B030D-6E8A-4147-A177-3AD203B41FA5}">
                      <a16:colId xmlns:a16="http://schemas.microsoft.com/office/drawing/2014/main" xmlns="" val="1204135285"/>
                    </a:ext>
                  </a:extLst>
                </a:gridCol>
                <a:gridCol w="3478074">
                  <a:extLst>
                    <a:ext uri="{9D8B030D-6E8A-4147-A177-3AD203B41FA5}">
                      <a16:colId xmlns:a16="http://schemas.microsoft.com/office/drawing/2014/main" xmlns="" val="2526534844"/>
                    </a:ext>
                  </a:extLst>
                </a:gridCol>
                <a:gridCol w="3796354">
                  <a:extLst>
                    <a:ext uri="{9D8B030D-6E8A-4147-A177-3AD203B41FA5}">
                      <a16:colId xmlns:a16="http://schemas.microsoft.com/office/drawing/2014/main" xmlns="" val="1090368973"/>
                    </a:ext>
                  </a:extLst>
                </a:gridCol>
              </a:tblGrid>
              <a:tr h="104283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sng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Цель: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формирование базовых навыков рисования и творческого интереса к изобразительному искусству для возможности выражения настроения и эмоций и управления ими.</a:t>
                      </a:r>
                    </a:p>
                    <a:p>
                      <a:endParaRPr lang="ru-RU" sz="1800" dirty="0"/>
                    </a:p>
                  </a:txBody>
                  <a:tcPr>
                    <a:solidFill>
                      <a:srgbClr val="EA8B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A8B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A8B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9177176"/>
                  </a:ext>
                </a:extLst>
              </a:tr>
              <a:tr h="361812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latin typeface="Montserrat Medium" pitchFamily="2" charset="-52"/>
                        </a:rPr>
                        <a:t>Обучающие задачи: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>
                          <a:latin typeface="Montserrat Medium" pitchFamily="2" charset="-52"/>
                        </a:rPr>
                        <a:t>Развивающие задачи:</a:t>
                      </a:r>
                      <a:endParaRPr lang="ru-RU" sz="1400" dirty="0">
                        <a:latin typeface="Montserrat Medium" pitchFamily="2" charset="-52"/>
                      </a:endParaRP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>
                          <a:latin typeface="Montserrat Medium" pitchFamily="2" charset="-52"/>
                        </a:rPr>
                        <a:t>Воспитательные задачи:</a:t>
                      </a:r>
                      <a:endParaRPr lang="ru-RU" sz="1400" dirty="0">
                        <a:latin typeface="Montserrat Medium" pitchFamily="2" charset="-52"/>
                      </a:endParaRP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6589069"/>
                  </a:ext>
                </a:extLst>
              </a:tr>
              <a:tr h="1435421"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сформировать начальное представление об изобразительном искусстве;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дать представление о связи цвета и изображения с различными эмоциями;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дать представление об основах изобразительной грамоты;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освоить выполнение ряда практических, обучающих и творческих упражнений;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формировать интерес и мотивацию к творческой деятельности;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стимулировать творческое воображение;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сформировать навыки выражения своих эмоций посредством изобразительного искусства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дать опыт организации собственной творческой деятельности: самоконтроль, самооценка, принятие решений в учебной и творческой деятельности;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формировать мотивацию к творчеству и сотрудничеству (индивидуально и в коллективе); 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формировать мотивацию к дальнейшему творческому развитию.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endParaRPr lang="ru-RU" sz="1200" kern="1200" dirty="0">
                        <a:solidFill>
                          <a:schemeClr val="tx2"/>
                        </a:solidFill>
                        <a:latin typeface="Montserrat Medium" pitchFamily="2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7575475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14EB2A24-C69F-44AD-8941-F229DBAB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833" y="-188585"/>
            <a:ext cx="10325000" cy="250576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Montserrat" pitchFamily="2" charset="-52"/>
              </a:rPr>
              <a:t>«Я рисую мечту!»</a:t>
            </a:r>
            <a:r>
              <a:rPr lang="ru-RU" sz="3600" dirty="0">
                <a:latin typeface="Montserrat" pitchFamily="2" charset="-52"/>
              </a:rPr>
              <a:t/>
            </a:r>
            <a:br>
              <a:rPr lang="ru-RU" sz="3600" dirty="0">
                <a:latin typeface="Montserrat" pitchFamily="2" charset="-52"/>
              </a:rPr>
            </a:br>
            <a:r>
              <a:rPr lang="ru-RU" sz="2400" dirty="0">
                <a:latin typeface="Montserrat" pitchFamily="2" charset="-52"/>
              </a:rPr>
              <a:t>Срок освоения: 18 дней</a:t>
            </a:r>
            <a:br>
              <a:rPr lang="ru-RU" sz="2400" dirty="0">
                <a:latin typeface="Montserrat" pitchFamily="2" charset="-52"/>
              </a:rPr>
            </a:br>
            <a:r>
              <a:rPr lang="ru-RU" sz="2400" dirty="0">
                <a:latin typeface="Montserrat" pitchFamily="2" charset="-52"/>
              </a:rPr>
              <a:t>Возраст учащихся: 6 – 14 лет</a:t>
            </a:r>
            <a:r>
              <a:rPr lang="ru-RU" dirty="0">
                <a:latin typeface="Montserrat" pitchFamily="2" charset="-52"/>
              </a:rPr>
              <a:t/>
            </a:r>
            <a:br>
              <a:rPr lang="ru-RU" dirty="0">
                <a:latin typeface="Montserrat" pitchFamily="2" charset="-52"/>
              </a:rPr>
            </a:br>
            <a:endParaRPr lang="ru-RU" dirty="0"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93124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823DF9-C420-4578-99C9-BB2AE8DA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500" y="48481"/>
            <a:ext cx="10325000" cy="250576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Montserrat" pitchFamily="2" charset="-52"/>
              </a:rPr>
              <a:t>«Чудеса из бумаги»</a:t>
            </a:r>
            <a:r>
              <a:rPr lang="ru-RU" sz="3600" dirty="0">
                <a:latin typeface="Montserrat" pitchFamily="2" charset="-52"/>
              </a:rPr>
              <a:t/>
            </a:r>
            <a:br>
              <a:rPr lang="ru-RU" sz="3600" dirty="0">
                <a:latin typeface="Montserrat" pitchFamily="2" charset="-52"/>
              </a:rPr>
            </a:br>
            <a:r>
              <a:rPr lang="ru-RU" sz="2400" dirty="0">
                <a:latin typeface="Montserrat" pitchFamily="2" charset="-52"/>
              </a:rPr>
              <a:t>Срок освоения: 18 дней</a:t>
            </a:r>
            <a:br>
              <a:rPr lang="ru-RU" sz="2400" dirty="0">
                <a:latin typeface="Montserrat" pitchFamily="2" charset="-52"/>
              </a:rPr>
            </a:br>
            <a:r>
              <a:rPr lang="ru-RU" sz="2400" dirty="0">
                <a:latin typeface="Montserrat" pitchFamily="2" charset="-52"/>
              </a:rPr>
              <a:t>Возраст учащихся: 6 – 10 лет</a:t>
            </a:r>
            <a:r>
              <a:rPr lang="ru-RU" dirty="0">
                <a:latin typeface="Montserrat" pitchFamily="2" charset="-52"/>
              </a:rPr>
              <a:t/>
            </a:r>
            <a:br>
              <a:rPr lang="ru-RU" dirty="0">
                <a:latin typeface="Montserrat" pitchFamily="2" charset="-52"/>
              </a:rPr>
            </a:br>
            <a:endParaRPr lang="ru-RU" dirty="0">
              <a:latin typeface="Montserrat" pitchFamily="2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0ED648-646F-4098-871D-1C710BCEA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831" y="1960765"/>
            <a:ext cx="10672338" cy="3564436"/>
          </a:xfrm>
        </p:spPr>
        <p:txBody>
          <a:bodyPr>
            <a:normAutofit/>
          </a:bodyPr>
          <a:lstStyle/>
          <a:p>
            <a:pPr algn="just"/>
            <a:r>
              <a:rPr lang="ru-RU" sz="1400" dirty="0">
                <a:latin typeface="Montserrat Medium" pitchFamily="2" charset="-52"/>
              </a:rPr>
              <a:t>Занимаясь по программе «Чудеса из бумаги», дети научатся пользоваться канцелярскими ножницами, линейками, кисточками, другими предметами и приспособлениями, освоят работу с различными видами клея и красок. Программа знакомит с интересными и несложными технологиями работы с бумагой (квиллинг, </a:t>
            </a:r>
            <a:r>
              <a:rPr lang="ru-RU" sz="1400" dirty="0" err="1">
                <a:latin typeface="Montserrat Medium" pitchFamily="2" charset="-52"/>
              </a:rPr>
              <a:t>айрис</a:t>
            </a:r>
            <a:r>
              <a:rPr lang="ru-RU" sz="1400" dirty="0">
                <a:latin typeface="Montserrat Medium" pitchFamily="2" charset="-52"/>
              </a:rPr>
              <a:t> </a:t>
            </a:r>
            <a:r>
              <a:rPr lang="ru-RU" sz="1400" dirty="0" err="1">
                <a:latin typeface="Montserrat Medium" pitchFamily="2" charset="-52"/>
              </a:rPr>
              <a:t>фолдинг</a:t>
            </a:r>
            <a:r>
              <a:rPr lang="ru-RU" sz="1400" dirty="0">
                <a:latin typeface="Montserrat Medium" pitchFamily="2" charset="-52"/>
              </a:rPr>
              <a:t>, </a:t>
            </a:r>
            <a:r>
              <a:rPr lang="ru-RU" sz="1400" dirty="0" err="1">
                <a:latin typeface="Montserrat Medium" pitchFamily="2" charset="-52"/>
              </a:rPr>
              <a:t>пейп</a:t>
            </a:r>
            <a:r>
              <a:rPr lang="ru-RU" sz="1400" dirty="0">
                <a:latin typeface="Montserrat Medium" pitchFamily="2" charset="-52"/>
              </a:rPr>
              <a:t>-арт), позволяющими создать из простых и подручных материалов маленькие произведения искусства. Учащиеся приобретут разнообразные навыки ручного труда, узнают различные способы изготовления изделий – всё это может пригодиться в жизни, и, соответственно, педагогически целесообразно.</a:t>
            </a:r>
            <a:endParaRPr lang="ru-RU" sz="1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A77FBDF-88DF-4D20-A0A3-FE111D5335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8" b="26472"/>
          <a:stretch/>
        </p:blipFill>
        <p:spPr>
          <a:xfrm>
            <a:off x="3062796" y="3798269"/>
            <a:ext cx="2579061" cy="262028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D50F573-1716-40EA-9C78-6501C01C5E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0" b="20777"/>
          <a:stretch/>
        </p:blipFill>
        <p:spPr>
          <a:xfrm>
            <a:off x="9517311" y="3787371"/>
            <a:ext cx="2039792" cy="263118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317DE7C-7B78-40DF-ABA4-EFB13A9DEE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27" b="34871"/>
          <a:stretch/>
        </p:blipFill>
        <p:spPr>
          <a:xfrm>
            <a:off x="5733845" y="3807463"/>
            <a:ext cx="3759750" cy="261109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3CBDBFD-7EE3-4A33-BE80-1D5931A02D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8" b="26277"/>
          <a:stretch/>
        </p:blipFill>
        <p:spPr>
          <a:xfrm>
            <a:off x="534005" y="3807463"/>
            <a:ext cx="2436803" cy="260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10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9954FC46-CEFF-4E97-916C-4F5F7FEB8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118423"/>
              </p:ext>
            </p:extLst>
          </p:nvPr>
        </p:nvGraphicFramePr>
        <p:xfrm>
          <a:off x="640179" y="1653931"/>
          <a:ext cx="10911642" cy="50135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7214">
                  <a:extLst>
                    <a:ext uri="{9D8B030D-6E8A-4147-A177-3AD203B41FA5}">
                      <a16:colId xmlns:a16="http://schemas.microsoft.com/office/drawing/2014/main" xmlns="" val="1204135285"/>
                    </a:ext>
                  </a:extLst>
                </a:gridCol>
                <a:gridCol w="3637214">
                  <a:extLst>
                    <a:ext uri="{9D8B030D-6E8A-4147-A177-3AD203B41FA5}">
                      <a16:colId xmlns:a16="http://schemas.microsoft.com/office/drawing/2014/main" xmlns="" val="2526534844"/>
                    </a:ext>
                  </a:extLst>
                </a:gridCol>
                <a:gridCol w="3637214">
                  <a:extLst>
                    <a:ext uri="{9D8B030D-6E8A-4147-A177-3AD203B41FA5}">
                      <a16:colId xmlns:a16="http://schemas.microsoft.com/office/drawing/2014/main" xmlns="" val="1090368973"/>
                    </a:ext>
                  </a:extLst>
                </a:gridCol>
              </a:tblGrid>
              <a:tr h="104283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sng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Цель: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сформировать начальный интерес учащихся к изготовлению изделий из бумаги через овладение различными техниками: «квиллинг», «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айрис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фолдинг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», «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пейп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-арт». 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EA8B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A8B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A8B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9177176"/>
                  </a:ext>
                </a:extLst>
              </a:tr>
              <a:tr h="361812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latin typeface="Montserrat Medium" pitchFamily="2" charset="-52"/>
                        </a:rPr>
                        <a:t>Обучающие задачи: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>
                          <a:latin typeface="Montserrat Medium" pitchFamily="2" charset="-52"/>
                        </a:rPr>
                        <a:t>Развивающие задачи:</a:t>
                      </a:r>
                      <a:endParaRPr lang="ru-RU" sz="1400" dirty="0">
                        <a:latin typeface="Montserrat Medium" pitchFamily="2" charset="-52"/>
                      </a:endParaRP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>
                          <a:latin typeface="Montserrat Medium" pitchFamily="2" charset="-52"/>
                        </a:rPr>
                        <a:t>Воспитательные задачи:</a:t>
                      </a:r>
                      <a:endParaRPr lang="ru-RU" sz="1400" dirty="0">
                        <a:latin typeface="Montserrat Medium" pitchFamily="2" charset="-52"/>
                      </a:endParaRP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6589069"/>
                  </a:ext>
                </a:extLst>
              </a:tr>
              <a:tr h="1435421"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познакомить с различными техниками изготовления изделий из бумаги (квиллинг, </a:t>
                      </a:r>
                      <a:r>
                        <a:rPr lang="ru-RU" sz="1200" kern="1200" dirty="0" err="1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айрис</a:t>
                      </a: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фолдинг</a:t>
                      </a: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kern="1200" dirty="0" err="1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пейп</a:t>
                      </a: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-арт);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сформировать первоначальные умения и навыки при изготовлении композиций, опираясь на схемы, технологические карты и эскизы;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обучить правилам пользования инструментами и приспособлениями для работы в различных направлениях;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обучить умению читать схемы, инструкционные и технологические карты, работать с лекалами.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развивать образное и пространственное мышление;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формировать художественный вкус, умение чувствовать гармонию между формой и содержанием художественного образа;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развивать мелкую моторику рук, глазомер. 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формировать творческое мышление, стремление сделать изделие своими руками;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формировать опыт организации собственной творческой деятельности, умение бережно и экономно использовать материалы;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стимулировать мотивацию к творчеству и сотрудничеству (индивидуально и в коллективе).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7575475"/>
                  </a:ext>
                </a:extLst>
              </a:tr>
            </a:tbl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823DF9-C420-4578-99C9-BB2AE8DA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500" y="1438084"/>
            <a:ext cx="10325000" cy="12586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Montserrat" pitchFamily="2" charset="-52"/>
              </a:rPr>
              <a:t>«Чудеса из бумаги»</a:t>
            </a:r>
            <a:br>
              <a:rPr lang="ru-RU" sz="2800" b="1" dirty="0">
                <a:latin typeface="Montserrat" pitchFamily="2" charset="-52"/>
              </a:rPr>
            </a:br>
            <a:r>
              <a:rPr lang="ru-RU" sz="2800" b="1" dirty="0">
                <a:latin typeface="Montserrat" pitchFamily="2" charset="-52"/>
              </a:rPr>
              <a:t>Срок освоения: 18 дней</a:t>
            </a:r>
            <a:br>
              <a:rPr lang="ru-RU" sz="2800" b="1" dirty="0">
                <a:latin typeface="Montserrat" pitchFamily="2" charset="-52"/>
              </a:rPr>
            </a:br>
            <a:r>
              <a:rPr lang="ru-RU" sz="2800" b="1" dirty="0">
                <a:latin typeface="Montserrat" pitchFamily="2" charset="-52"/>
              </a:rPr>
              <a:t>Возраст учащихся: 6 – 10 лет</a:t>
            </a:r>
            <a:r>
              <a:rPr lang="ru-RU" sz="3600" b="1" dirty="0">
                <a:latin typeface="Montserrat" pitchFamily="2" charset="-52"/>
              </a:rPr>
              <a:t/>
            </a:r>
            <a:br>
              <a:rPr lang="ru-RU" sz="3600" b="1" dirty="0">
                <a:latin typeface="Montserrat" pitchFamily="2" charset="-52"/>
              </a:rPr>
            </a:br>
            <a:r>
              <a:rPr lang="ru-RU" dirty="0">
                <a:latin typeface="Montserrat" pitchFamily="2" charset="-52"/>
              </a:rPr>
              <a:t/>
            </a:r>
            <a:br>
              <a:rPr lang="ru-RU" dirty="0">
                <a:latin typeface="Montserrat" pitchFamily="2" charset="-52"/>
              </a:rPr>
            </a:br>
            <a:endParaRPr lang="ru-RU" dirty="0"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57753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823DF9-C420-4578-99C9-BB2AE8DA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500" y="48481"/>
            <a:ext cx="10325000" cy="250576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Montserrat" pitchFamily="2" charset="-52"/>
              </a:rPr>
              <a:t>«Азбука общения и вежливости»</a:t>
            </a:r>
            <a:r>
              <a:rPr lang="ru-RU" sz="3600" dirty="0">
                <a:latin typeface="Montserrat" pitchFamily="2" charset="-52"/>
              </a:rPr>
              <a:t/>
            </a:r>
            <a:br>
              <a:rPr lang="ru-RU" sz="3600" dirty="0">
                <a:latin typeface="Montserrat" pitchFamily="2" charset="-52"/>
              </a:rPr>
            </a:br>
            <a:r>
              <a:rPr lang="ru-RU" sz="2400" dirty="0">
                <a:latin typeface="Montserrat" pitchFamily="2" charset="-52"/>
              </a:rPr>
              <a:t>Срок освоения: 18 дней</a:t>
            </a:r>
            <a:br>
              <a:rPr lang="ru-RU" sz="2400" dirty="0">
                <a:latin typeface="Montserrat" pitchFamily="2" charset="-52"/>
              </a:rPr>
            </a:br>
            <a:r>
              <a:rPr lang="ru-RU" sz="2400" dirty="0">
                <a:latin typeface="Montserrat" pitchFamily="2" charset="-52"/>
              </a:rPr>
              <a:t>Возраст учащихся: 5 – 7 лет</a:t>
            </a:r>
            <a:r>
              <a:rPr lang="ru-RU" dirty="0">
                <a:latin typeface="Montserrat" pitchFamily="2" charset="-52"/>
              </a:rPr>
              <a:t/>
            </a:r>
            <a:br>
              <a:rPr lang="ru-RU" dirty="0">
                <a:latin typeface="Montserrat" pitchFamily="2" charset="-52"/>
              </a:rPr>
            </a:br>
            <a:endParaRPr lang="ru-RU" dirty="0">
              <a:latin typeface="Montserrat" pitchFamily="2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0ED648-646F-4098-871D-1C710BCEA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831" y="1960765"/>
            <a:ext cx="10672338" cy="3564436"/>
          </a:xfrm>
        </p:spPr>
        <p:txBody>
          <a:bodyPr>
            <a:normAutofit/>
          </a:bodyPr>
          <a:lstStyle/>
          <a:p>
            <a:pPr algn="just"/>
            <a:r>
              <a:rPr lang="ru-RU" sz="1400" dirty="0">
                <a:latin typeface="Montserrat Medium" pitchFamily="2" charset="-52"/>
              </a:rPr>
              <a:t>Данная образовательная программа нацелена на развитие речи и навыков общения, способствует повышению психологической и эмоциональной готовности к общению и расширяет познавательные способности детей, ее особенностью является то, что только на примерах конкретных жизненных ситуаций, в собственном межличностном общении дети смогут освоить правила нравственного поведения и научиться применять их в собственной жизни.</a:t>
            </a:r>
          </a:p>
          <a:p>
            <a:pPr algn="just"/>
            <a:r>
              <a:rPr lang="ru-RU" sz="1400" dirty="0">
                <a:latin typeface="Montserrat Medium" pitchFamily="2" charset="-52"/>
              </a:rPr>
              <a:t>Программа предоставляет систему увлекательных игр и упражнений со словами, которые помогут детям сформировать мыслительные операции, научит понимать и выполнять учебную задачу, овладеть навыками речевого общения.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63BC24C-91CF-4BBA-8833-AAD7A6815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6" b="4984"/>
          <a:stretch/>
        </p:blipFill>
        <p:spPr>
          <a:xfrm>
            <a:off x="6700766" y="4065971"/>
            <a:ext cx="4674689" cy="26366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2577F58-8D30-40F8-9676-37551D8E29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2" b="2266"/>
          <a:stretch/>
        </p:blipFill>
        <p:spPr>
          <a:xfrm>
            <a:off x="4603724" y="4065971"/>
            <a:ext cx="1904703" cy="263666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5BE4993-0CAB-44B9-B33F-D0CF944B97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00" y="4094226"/>
            <a:ext cx="3477885" cy="260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78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9954FC46-CEFF-4E97-916C-4F5F7FEB8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008229"/>
              </p:ext>
            </p:extLst>
          </p:nvPr>
        </p:nvGraphicFramePr>
        <p:xfrm>
          <a:off x="640179" y="1416864"/>
          <a:ext cx="10911642" cy="52888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7214">
                  <a:extLst>
                    <a:ext uri="{9D8B030D-6E8A-4147-A177-3AD203B41FA5}">
                      <a16:colId xmlns:a16="http://schemas.microsoft.com/office/drawing/2014/main" xmlns="" val="1204135285"/>
                    </a:ext>
                  </a:extLst>
                </a:gridCol>
                <a:gridCol w="3637214">
                  <a:extLst>
                    <a:ext uri="{9D8B030D-6E8A-4147-A177-3AD203B41FA5}">
                      <a16:colId xmlns:a16="http://schemas.microsoft.com/office/drawing/2014/main" xmlns="" val="2526534844"/>
                    </a:ext>
                  </a:extLst>
                </a:gridCol>
                <a:gridCol w="3637214">
                  <a:extLst>
                    <a:ext uri="{9D8B030D-6E8A-4147-A177-3AD203B41FA5}">
                      <a16:colId xmlns:a16="http://schemas.microsoft.com/office/drawing/2014/main" xmlns="" val="1090368973"/>
                    </a:ext>
                  </a:extLst>
                </a:gridCol>
              </a:tblGrid>
              <a:tr h="104283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sng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Цель: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формирование коммуникативных навыков культурного поведения и этической культуры учащихся.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EA8B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A8B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A8B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9177176"/>
                  </a:ext>
                </a:extLst>
              </a:tr>
              <a:tr h="361812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latin typeface="Montserrat Medium" pitchFamily="2" charset="-52"/>
                        </a:rPr>
                        <a:t>Обучающие задачи: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>
                          <a:latin typeface="Montserrat Medium" pitchFamily="2" charset="-52"/>
                        </a:rPr>
                        <a:t>Развивающие задачи:</a:t>
                      </a:r>
                      <a:endParaRPr lang="ru-RU" sz="1400" dirty="0">
                        <a:latin typeface="Montserrat Medium" pitchFamily="2" charset="-52"/>
                      </a:endParaRP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>
                          <a:latin typeface="Montserrat Medium" pitchFamily="2" charset="-52"/>
                        </a:rPr>
                        <a:t>Воспитательные задачи:</a:t>
                      </a:r>
                      <a:endParaRPr lang="ru-RU" sz="1400" dirty="0">
                        <a:latin typeface="Montserrat Medium" pitchFamily="2" charset="-52"/>
                      </a:endParaRP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6589069"/>
                  </a:ext>
                </a:extLst>
              </a:tr>
              <a:tr h="1435421"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формировать навыки вежливого, культурного поведения для построения межличностных отношений;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систематизировать и расширять знания о проявлениях вежливости на специально организованных занятиях и в бытовых ситуациях с использованием адекватных возрасту методов и приемов нравственного воспитания;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формировать у детей умения и навыки практического владения выразительными движениями (мимикой, жестами, пантомимой, средствами общения).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развивать у детей навыки общения в различных жизненных ситуациях со сверстниками, педагогами, родителями, окружающими людьми;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 развивать и активизировать словарь «вежливости» (употребление вежливых слов) формулами речевого общения в разных видах деятельности; 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закреплять умение вести короткие диалоги в различных жизненных, творческих и игровых ситуациях;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развивать дружеские взаимоотношения детей в коллективе.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воспитывать желание познавать культуру вежливого поведения и интерес к этическим правилам и нормам взаимоотношений между людьми;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воспитывать у детей положительные черты характера, способствующие лучшему взаимопониманию в процессе общения.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7575475"/>
                  </a:ext>
                </a:extLst>
              </a:tr>
            </a:tbl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823DF9-C420-4578-99C9-BB2AE8DA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500" y="2438400"/>
            <a:ext cx="10325000" cy="6434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Montserrat" pitchFamily="2" charset="-52"/>
              </a:rPr>
              <a:t>«Азбука общения и вежливости»</a:t>
            </a:r>
            <a:br>
              <a:rPr lang="ru-RU" sz="2800" b="1" dirty="0">
                <a:latin typeface="Montserrat" pitchFamily="2" charset="-52"/>
              </a:rPr>
            </a:br>
            <a:r>
              <a:rPr lang="ru-RU" sz="2800" b="1" dirty="0">
                <a:latin typeface="Montserrat" pitchFamily="2" charset="-52"/>
              </a:rPr>
              <a:t>Срок освоения: 18 дней</a:t>
            </a:r>
            <a:br>
              <a:rPr lang="ru-RU" sz="2800" b="1" dirty="0">
                <a:latin typeface="Montserrat" pitchFamily="2" charset="-52"/>
              </a:rPr>
            </a:br>
            <a:r>
              <a:rPr lang="ru-RU" sz="2800" b="1" dirty="0">
                <a:latin typeface="Montserrat" pitchFamily="2" charset="-52"/>
              </a:rPr>
              <a:t>Возраст учащихся: 5 – 7 лет</a:t>
            </a:r>
            <a:br>
              <a:rPr lang="ru-RU" sz="2800" b="1" dirty="0">
                <a:latin typeface="Montserrat" pitchFamily="2" charset="-52"/>
              </a:rPr>
            </a:br>
            <a:r>
              <a:rPr lang="ru-RU" sz="3600" b="1" dirty="0">
                <a:latin typeface="Montserrat" pitchFamily="2" charset="-52"/>
              </a:rPr>
              <a:t/>
            </a:r>
            <a:br>
              <a:rPr lang="ru-RU" sz="3600" b="1" dirty="0">
                <a:latin typeface="Montserrat" pitchFamily="2" charset="-52"/>
              </a:rPr>
            </a:br>
            <a:r>
              <a:rPr lang="ru-RU" dirty="0">
                <a:latin typeface="Montserrat" pitchFamily="2" charset="-52"/>
              </a:rPr>
              <a:t/>
            </a:r>
            <a:br>
              <a:rPr lang="ru-RU" dirty="0">
                <a:latin typeface="Montserrat" pitchFamily="2" charset="-52"/>
              </a:rPr>
            </a:br>
            <a:endParaRPr lang="ru-RU" dirty="0"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63506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823DF9-C420-4578-99C9-BB2AE8DA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500" y="48481"/>
            <a:ext cx="10325000" cy="250576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Montserrat" pitchFamily="2" charset="-52"/>
              </a:rPr>
              <a:t>«Волшебные нотки»</a:t>
            </a:r>
            <a:r>
              <a:rPr lang="ru-RU" sz="3600" dirty="0">
                <a:latin typeface="Montserrat" pitchFamily="2" charset="-52"/>
              </a:rPr>
              <a:t/>
            </a:r>
            <a:br>
              <a:rPr lang="ru-RU" sz="3600" dirty="0">
                <a:latin typeface="Montserrat" pitchFamily="2" charset="-52"/>
              </a:rPr>
            </a:br>
            <a:r>
              <a:rPr lang="ru-RU" sz="2400" dirty="0">
                <a:latin typeface="Montserrat" pitchFamily="2" charset="-52"/>
              </a:rPr>
              <a:t>Срок освоения: 18 дней</a:t>
            </a:r>
            <a:br>
              <a:rPr lang="ru-RU" sz="2400" dirty="0">
                <a:latin typeface="Montserrat" pitchFamily="2" charset="-52"/>
              </a:rPr>
            </a:br>
            <a:r>
              <a:rPr lang="ru-RU" sz="2400" dirty="0">
                <a:latin typeface="Montserrat" pitchFamily="2" charset="-52"/>
              </a:rPr>
              <a:t>Возраст учащихся: 5 – 10 лет</a:t>
            </a:r>
            <a:r>
              <a:rPr lang="ru-RU" dirty="0">
                <a:latin typeface="Montserrat" pitchFamily="2" charset="-52"/>
              </a:rPr>
              <a:t/>
            </a:r>
            <a:br>
              <a:rPr lang="ru-RU" dirty="0">
                <a:latin typeface="Montserrat" pitchFamily="2" charset="-52"/>
              </a:rPr>
            </a:br>
            <a:endParaRPr lang="ru-RU" dirty="0">
              <a:latin typeface="Montserrat" pitchFamily="2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0ED648-646F-4098-871D-1C710BCEA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831" y="1960765"/>
            <a:ext cx="10672338" cy="3564436"/>
          </a:xfrm>
        </p:spPr>
        <p:txBody>
          <a:bodyPr>
            <a:normAutofit/>
          </a:bodyPr>
          <a:lstStyle/>
          <a:p>
            <a:pPr algn="just"/>
            <a:r>
              <a:rPr lang="ru-RU" sz="1400" dirty="0">
                <a:latin typeface="Montserrat Medium" pitchFamily="2" charset="-52"/>
              </a:rPr>
              <a:t>Данная программа приобщает учащихся к певческому искусству. Обучаясь по программе «Волшебные нотки», дети будут заниматься эстрадным пением.</a:t>
            </a:r>
          </a:p>
          <a:p>
            <a:pPr algn="just"/>
            <a:r>
              <a:rPr lang="ru-RU" sz="1400" dirty="0">
                <a:latin typeface="Montserrat Medium" pitchFamily="2" charset="-52"/>
              </a:rPr>
              <a:t>Элементарные понятия, с которыми знакомится ребенок во время занятий: характер музыки, темп, ритм, музыкальный размер, динамические оттенки в музыке (громко, тихо).</a:t>
            </a:r>
          </a:p>
          <a:p>
            <a:pPr algn="just"/>
            <a:r>
              <a:rPr lang="ru-RU" sz="1400" dirty="0">
                <a:latin typeface="Montserrat Medium" pitchFamily="2" charset="-52"/>
              </a:rPr>
              <a:t>В основе программы «Волшебные нотки» лежит индивидуальный подход к ребенку. Обучаясь по данной программе, ребенок приобщается к мировой музыкальной культуре. Обучение способствует развитию творческих, исполнительских, интеллектуальных способностей, формированию личностных качеств.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D83E3D3-4C2A-4F74-9859-6F0B18EF5B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370" y="4212244"/>
            <a:ext cx="2758635" cy="183837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A5A057E-189A-4709-BE10-BD06C9B10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40" y="4213322"/>
            <a:ext cx="2758635" cy="18372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AAD9E3B-4D45-41B4-8892-F7309353A8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667" y="4145614"/>
            <a:ext cx="2857503" cy="190500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B34B0811-27CC-45A5-9F91-C36B5752CE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45614"/>
            <a:ext cx="2601672" cy="190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82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9954FC46-CEFF-4E97-916C-4F5F7FEB8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246041"/>
              </p:ext>
            </p:extLst>
          </p:nvPr>
        </p:nvGraphicFramePr>
        <p:xfrm>
          <a:off x="640179" y="1941797"/>
          <a:ext cx="10911642" cy="39085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7214">
                  <a:extLst>
                    <a:ext uri="{9D8B030D-6E8A-4147-A177-3AD203B41FA5}">
                      <a16:colId xmlns:a16="http://schemas.microsoft.com/office/drawing/2014/main" xmlns="" val="1204135285"/>
                    </a:ext>
                  </a:extLst>
                </a:gridCol>
                <a:gridCol w="3637214">
                  <a:extLst>
                    <a:ext uri="{9D8B030D-6E8A-4147-A177-3AD203B41FA5}">
                      <a16:colId xmlns:a16="http://schemas.microsoft.com/office/drawing/2014/main" xmlns="" val="2526534844"/>
                    </a:ext>
                  </a:extLst>
                </a:gridCol>
                <a:gridCol w="3637214">
                  <a:extLst>
                    <a:ext uri="{9D8B030D-6E8A-4147-A177-3AD203B41FA5}">
                      <a16:colId xmlns:a16="http://schemas.microsoft.com/office/drawing/2014/main" xmlns="" val="1090368973"/>
                    </a:ext>
                  </a:extLst>
                </a:gridCol>
              </a:tblGrid>
              <a:tr h="104283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sng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Цель: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сформировать начальный интерес учащихся к эстрадному вокалу</a:t>
                      </a:r>
                    </a:p>
                    <a:p>
                      <a:endParaRPr lang="ru-RU" sz="2000" dirty="0"/>
                    </a:p>
                  </a:txBody>
                  <a:tcPr>
                    <a:solidFill>
                      <a:srgbClr val="EA8B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A8B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A8B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9177176"/>
                  </a:ext>
                </a:extLst>
              </a:tr>
              <a:tr h="361812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>
                          <a:latin typeface="Montserrat Medium" pitchFamily="2" charset="-52"/>
                        </a:rPr>
                        <a:t>Обучающие задачи: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>
                          <a:latin typeface="Montserrat Medium" pitchFamily="2" charset="-52"/>
                        </a:rPr>
                        <a:t>Развивающие задачи:</a:t>
                      </a:r>
                      <a:endParaRPr lang="ru-RU" sz="1600" dirty="0">
                        <a:latin typeface="Montserrat Medium" pitchFamily="2" charset="-52"/>
                      </a:endParaRP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>
                          <a:latin typeface="Montserrat Medium" pitchFamily="2" charset="-52"/>
                        </a:rPr>
                        <a:t>Воспитательные задачи:</a:t>
                      </a:r>
                      <a:endParaRPr lang="ru-RU" sz="1600" dirty="0">
                        <a:latin typeface="Montserrat Medium" pitchFamily="2" charset="-52"/>
                      </a:endParaRP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6589069"/>
                  </a:ext>
                </a:extLst>
              </a:tr>
              <a:tr h="1435421"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сформировать первоначальные умения и навыки пения в эстрадной манере; 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обучить навыкам правильного дыхания при исполнении песенного материала;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сформировать навыки работы с фонограммой, микрофоном.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развивать музыкальную память, образное мышление;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развивать мотивацию учащегося к познанию и творчеству; 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развивать мотивацию к творчеству и сотрудничеству (индивидуально и в коллективе).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формировать нравственные и моральные качества;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 воспитывать бережное отношение к своему голосу;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развивать начальный музыкальный и эстетический вкус.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7575475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1EFEA3F-944C-4BF6-8111-B018E61A3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500" y="-137786"/>
            <a:ext cx="10325000" cy="250576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Montserrat" pitchFamily="2" charset="-52"/>
              </a:rPr>
              <a:t>«Волшебные нотки»</a:t>
            </a:r>
            <a:r>
              <a:rPr lang="ru-RU" sz="3600" dirty="0">
                <a:latin typeface="Montserrat" pitchFamily="2" charset="-52"/>
              </a:rPr>
              <a:t/>
            </a:r>
            <a:br>
              <a:rPr lang="ru-RU" sz="3600" dirty="0">
                <a:latin typeface="Montserrat" pitchFamily="2" charset="-52"/>
              </a:rPr>
            </a:br>
            <a:r>
              <a:rPr lang="ru-RU" sz="2400" dirty="0">
                <a:latin typeface="Montserrat" pitchFamily="2" charset="-52"/>
              </a:rPr>
              <a:t>Срок освоения: 18 дней</a:t>
            </a:r>
            <a:br>
              <a:rPr lang="ru-RU" sz="2400" dirty="0">
                <a:latin typeface="Montserrat" pitchFamily="2" charset="-52"/>
              </a:rPr>
            </a:br>
            <a:r>
              <a:rPr lang="ru-RU" sz="2400" dirty="0">
                <a:latin typeface="Montserrat" pitchFamily="2" charset="-52"/>
              </a:rPr>
              <a:t>Возраст учащихся: 5 – 10 лет</a:t>
            </a:r>
            <a:r>
              <a:rPr lang="ru-RU" dirty="0">
                <a:latin typeface="Montserrat" pitchFamily="2" charset="-52"/>
              </a:rPr>
              <a:t/>
            </a:r>
            <a:br>
              <a:rPr lang="ru-RU" dirty="0">
                <a:latin typeface="Montserrat" pitchFamily="2" charset="-52"/>
              </a:rPr>
            </a:br>
            <a:endParaRPr lang="ru-RU" dirty="0"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4843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823DF9-C420-4578-99C9-BB2AE8DA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500" y="48481"/>
            <a:ext cx="10325000" cy="250576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Montserrat" pitchFamily="2" charset="-52"/>
              </a:rPr>
              <a:t>«Золотое зернышко»</a:t>
            </a:r>
            <a:r>
              <a:rPr lang="ru-RU" sz="3600" dirty="0">
                <a:latin typeface="Montserrat" pitchFamily="2" charset="-52"/>
              </a:rPr>
              <a:t/>
            </a:r>
            <a:br>
              <a:rPr lang="ru-RU" sz="3600" dirty="0">
                <a:latin typeface="Montserrat" pitchFamily="2" charset="-52"/>
              </a:rPr>
            </a:br>
            <a:r>
              <a:rPr lang="ru-RU" sz="2400" dirty="0">
                <a:latin typeface="Montserrat" pitchFamily="2" charset="-52"/>
              </a:rPr>
              <a:t>Срок освоения: 18 дней</a:t>
            </a:r>
            <a:br>
              <a:rPr lang="ru-RU" sz="2400" dirty="0">
                <a:latin typeface="Montserrat" pitchFamily="2" charset="-52"/>
              </a:rPr>
            </a:br>
            <a:r>
              <a:rPr lang="ru-RU" sz="2400" dirty="0">
                <a:latin typeface="Montserrat" pitchFamily="2" charset="-52"/>
              </a:rPr>
              <a:t>Возраст учащихся: 5 – 7 лет</a:t>
            </a:r>
            <a:r>
              <a:rPr lang="ru-RU" dirty="0">
                <a:latin typeface="Montserrat" pitchFamily="2" charset="-52"/>
              </a:rPr>
              <a:t/>
            </a:r>
            <a:br>
              <a:rPr lang="ru-RU" dirty="0">
                <a:latin typeface="Montserrat" pitchFamily="2" charset="-52"/>
              </a:rPr>
            </a:br>
            <a:endParaRPr lang="ru-RU" dirty="0">
              <a:latin typeface="Montserrat" pitchFamily="2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0ED648-646F-4098-871D-1C710BCEA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787" y="2031786"/>
            <a:ext cx="10672338" cy="3564436"/>
          </a:xfrm>
        </p:spPr>
        <p:txBody>
          <a:bodyPr>
            <a:normAutofit/>
          </a:bodyPr>
          <a:lstStyle/>
          <a:p>
            <a:pPr algn="just"/>
            <a:r>
              <a:rPr lang="ru-RU" sz="1400" dirty="0">
                <a:latin typeface="Montserrat Medium" pitchFamily="2" charset="-52"/>
              </a:rPr>
              <a:t>Обучаясь по программе «Золотое зернышко», дети познакомятся с русским народным творчеством, соприкоснутся с культурным наследием народа, его обрядами и праздниками.  Знакомство дошкольников и младших школьников с русским народным творчеством будет осуществляться через использование музыкальной, художественной, речевой, игровой деятельности детей. Темы и содержание занятий подчинены работе над знакомством и популяризацией  русского народного творчества - источника подлинной жизни, от которой современные дети искусственно оторваны.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84CF8AD-D122-41B6-AE4C-F62CC5D74E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022" y="3670257"/>
            <a:ext cx="2118840" cy="28251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76B56EB-7E8F-4F92-A9E1-D272248831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602" y="3670258"/>
            <a:ext cx="2128985" cy="28298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1E55A1B-568C-480B-AC3F-99A631442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378" y="3670257"/>
            <a:ext cx="3762905" cy="282511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090CF0F-0F7D-46C6-82C9-013BE4C7CE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2" y="3670257"/>
            <a:ext cx="3766825" cy="282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43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9954FC46-CEFF-4E97-916C-4F5F7FEB8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387477"/>
              </p:ext>
            </p:extLst>
          </p:nvPr>
        </p:nvGraphicFramePr>
        <p:xfrm>
          <a:off x="640179" y="1823264"/>
          <a:ext cx="10911642" cy="46283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7214">
                  <a:extLst>
                    <a:ext uri="{9D8B030D-6E8A-4147-A177-3AD203B41FA5}">
                      <a16:colId xmlns:a16="http://schemas.microsoft.com/office/drawing/2014/main" xmlns="" val="1204135285"/>
                    </a:ext>
                  </a:extLst>
                </a:gridCol>
                <a:gridCol w="3478074">
                  <a:extLst>
                    <a:ext uri="{9D8B030D-6E8A-4147-A177-3AD203B41FA5}">
                      <a16:colId xmlns:a16="http://schemas.microsoft.com/office/drawing/2014/main" xmlns="" val="2526534844"/>
                    </a:ext>
                  </a:extLst>
                </a:gridCol>
                <a:gridCol w="3796354">
                  <a:extLst>
                    <a:ext uri="{9D8B030D-6E8A-4147-A177-3AD203B41FA5}">
                      <a16:colId xmlns:a16="http://schemas.microsoft.com/office/drawing/2014/main" xmlns="" val="1090368973"/>
                    </a:ext>
                  </a:extLst>
                </a:gridCol>
              </a:tblGrid>
              <a:tr h="104283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sng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Цель: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формирование познавательного интереса учащихся к духовным ценностям народа нашей страны через знакомство с русским народным творчеством.</a:t>
                      </a:r>
                    </a:p>
                    <a:p>
                      <a:endParaRPr lang="ru-RU" sz="2000" dirty="0"/>
                    </a:p>
                  </a:txBody>
                  <a:tcPr>
                    <a:solidFill>
                      <a:srgbClr val="EA8B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A8B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A8B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9177176"/>
                  </a:ext>
                </a:extLst>
              </a:tr>
              <a:tr h="361812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>
                          <a:latin typeface="Montserrat Medium" pitchFamily="2" charset="-52"/>
                        </a:rPr>
                        <a:t>Обучающие задачи: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>
                          <a:latin typeface="Montserrat Medium" pitchFamily="2" charset="-52"/>
                        </a:rPr>
                        <a:t>Развивающие задачи:</a:t>
                      </a:r>
                      <a:endParaRPr lang="ru-RU" sz="1600" dirty="0">
                        <a:latin typeface="Montserrat Medium" pitchFamily="2" charset="-52"/>
                      </a:endParaRP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>
                          <a:latin typeface="Montserrat Medium" pitchFamily="2" charset="-52"/>
                        </a:rPr>
                        <a:t>Воспитательные задачи:</a:t>
                      </a:r>
                      <a:endParaRPr lang="ru-RU" sz="1600" dirty="0">
                        <a:latin typeface="Montserrat Medium" pitchFamily="2" charset="-52"/>
                      </a:endParaRP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6589069"/>
                  </a:ext>
                </a:extLst>
              </a:tr>
              <a:tr h="1435421"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ознакомить с понятием «детский фольклор», раскрыть его значение и разнообразие;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ознакомить с праздниками народного календаря и их музыкальным сопровождением;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сформировать первоначальные представления о направлениях деятельности: народное пение, народная хореография.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стимулировать развитие творческого потенциала детей, творческого мышления и воображения;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стимулировать развитие музыкальности, артистичности.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формировать патриотические чувства, уважение к труду, к опыту старшего поколения посредством изучения русской народной культуры;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воспитывать внимание, аккуратность;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chemeClr val="tx2">
                            <a:lumMod val="50000"/>
                            <a:lumOff val="50000"/>
                          </a:schemeClr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>
                          <a:solidFill>
                            <a:schemeClr val="tx2"/>
                          </a:solidFill>
                          <a:latin typeface="Montserrat Medium" pitchFamily="2" charset="-52"/>
                          <a:ea typeface="+mn-ea"/>
                          <a:cs typeface="+mn-cs"/>
                        </a:rPr>
                        <a:t>формировать сплоченный коллектив творчески заинтересованных детей.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7575475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4FBA2871-10AC-419A-9F9B-227EE69AE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500" y="-135467"/>
            <a:ext cx="10325000" cy="250576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Montserrat" pitchFamily="2" charset="-52"/>
              </a:rPr>
              <a:t>«Золотое зернышко»</a:t>
            </a:r>
            <a:r>
              <a:rPr lang="ru-RU" sz="3600" dirty="0">
                <a:latin typeface="Montserrat" pitchFamily="2" charset="-52"/>
              </a:rPr>
              <a:t/>
            </a:r>
            <a:br>
              <a:rPr lang="ru-RU" sz="3600" dirty="0">
                <a:latin typeface="Montserrat" pitchFamily="2" charset="-52"/>
              </a:rPr>
            </a:br>
            <a:r>
              <a:rPr lang="ru-RU" sz="2400" dirty="0">
                <a:latin typeface="Montserrat" pitchFamily="2" charset="-52"/>
              </a:rPr>
              <a:t>Срок освоения: 18 дней</a:t>
            </a:r>
            <a:br>
              <a:rPr lang="ru-RU" sz="2400" dirty="0">
                <a:latin typeface="Montserrat" pitchFamily="2" charset="-52"/>
              </a:rPr>
            </a:br>
            <a:r>
              <a:rPr lang="ru-RU" sz="2400" dirty="0">
                <a:latin typeface="Montserrat" pitchFamily="2" charset="-52"/>
              </a:rPr>
              <a:t>Возраст учащихся: 5 – 7 лет</a:t>
            </a:r>
            <a:r>
              <a:rPr lang="ru-RU" dirty="0">
                <a:latin typeface="Montserrat" pitchFamily="2" charset="-52"/>
              </a:rPr>
              <a:t/>
            </a:r>
            <a:br>
              <a:rPr lang="ru-RU" dirty="0">
                <a:latin typeface="Montserrat" pitchFamily="2" charset="-52"/>
              </a:rPr>
            </a:br>
            <a:endParaRPr lang="ru-RU" dirty="0"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58793771"/>
      </p:ext>
    </p:extLst>
  </p:cSld>
  <p:clrMapOvr>
    <a:masterClrMapping/>
  </p:clrMapOvr>
</p:sld>
</file>

<file path=ppt/theme/theme1.xml><?xml version="1.0" encoding="utf-8"?>
<a:theme xmlns:a="http://schemas.openxmlformats.org/drawingml/2006/main" name="CosineVTI">
  <a:themeElements>
    <a:clrScheme name="AnalogousFromRegularSeedLeftStep">
      <a:dk1>
        <a:srgbClr val="000000"/>
      </a:dk1>
      <a:lt1>
        <a:srgbClr val="FFFFFF"/>
      </a:lt1>
      <a:dk2>
        <a:srgbClr val="2E1B30"/>
      </a:dk2>
      <a:lt2>
        <a:srgbClr val="F0F3F2"/>
      </a:lt2>
      <a:accent1>
        <a:srgbClr val="E7295E"/>
      </a:accent1>
      <a:accent2>
        <a:srgbClr val="D5179B"/>
      </a:accent2>
      <a:accent3>
        <a:srgbClr val="D129E7"/>
      </a:accent3>
      <a:accent4>
        <a:srgbClr val="7117D5"/>
      </a:accent4>
      <a:accent5>
        <a:srgbClr val="372DE7"/>
      </a:accent5>
      <a:accent6>
        <a:srgbClr val="175CD5"/>
      </a:accent6>
      <a:hlink>
        <a:srgbClr val="349C7F"/>
      </a:hlink>
      <a:folHlink>
        <a:srgbClr val="7F7F7F"/>
      </a:folHlink>
    </a:clrScheme>
    <a:fontScheme name="Custom 50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ineVTI" id="{4F4449D5-5E9D-4D83-9E2A-939F9CF20276}" vid="{03166EA1-370F-4321-A61E-8851365B4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1870</Words>
  <Application>Microsoft Office PowerPoint</Application>
  <PresentationFormat>Широкоэкранный</PresentationFormat>
  <Paragraphs>153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Grandview</vt:lpstr>
      <vt:lpstr>Montserrat</vt:lpstr>
      <vt:lpstr>Montserrat Medium</vt:lpstr>
      <vt:lpstr>Times New Roman</vt:lpstr>
      <vt:lpstr>Wingdings</vt:lpstr>
      <vt:lpstr>CosineVTI</vt:lpstr>
      <vt:lpstr>Дополнительные общеразвивающие программы,  планируемые к реализации  по персонифицированному финансовому сертификату дополнительного образования детей  в Санкт-Петербурге в 2024 году </vt:lpstr>
      <vt:lpstr>«Чудеса из бумаги» Срок освоения: 18 дней Возраст учащихся: 6 – 10 лет </vt:lpstr>
      <vt:lpstr>«Чудеса из бумаги» Срок освоения: 18 дней Возраст учащихся: 6 – 10 лет  </vt:lpstr>
      <vt:lpstr>«Азбука общения и вежливости» Срок освоения: 18 дней Возраст учащихся: 5 – 7 лет </vt:lpstr>
      <vt:lpstr>«Азбука общения и вежливости» Срок освоения: 18 дней Возраст учащихся: 5 – 7 лет   </vt:lpstr>
      <vt:lpstr>«Волшебные нотки» Срок освоения: 18 дней Возраст учащихся: 5 – 10 лет </vt:lpstr>
      <vt:lpstr>«Волшебные нотки» Срок освоения: 18 дней Возраст учащихся: 5 – 10 лет </vt:lpstr>
      <vt:lpstr>«Золотое зернышко» Срок освоения: 18 дней Возраст учащихся: 5 – 7 лет </vt:lpstr>
      <vt:lpstr>«Золотое зернышко» Срок освоения: 18 дней Возраст учащихся: 5 – 7 лет </vt:lpstr>
      <vt:lpstr>«Мастерская чудес» Срок освоения: 18 дней Возраст учащихся: 5 – 11 лет </vt:lpstr>
      <vt:lpstr>«Мастерская чудес» Срок освоения: 18 дней Возраст учащихся: 5 – 11 лет </vt:lpstr>
      <vt:lpstr>«Театр на ладошке» Срок освоения: 18 дней Возраст учащихся: 5 – 11 лет </vt:lpstr>
      <vt:lpstr>«Театр на ладошке» Срок освоения: 18 дней Возраст учащихся: 5 – 11 лет </vt:lpstr>
      <vt:lpstr>«Этика, эстетика и вкусный бутерброд» Срок освоения: 18 дней Возраст учащихся: 6 – 14 лет </vt:lpstr>
      <vt:lpstr>«Этика, эстетика и вкусный бутерброд» Срок освоения: 18 дней Возраст учащихся: 6 – 14 лет </vt:lpstr>
      <vt:lpstr>«Я рисую мечту!» Срок освоения: 18 дней Возраст учащихся: 6 – 14 лет </vt:lpstr>
      <vt:lpstr>«Я рисую мечту!» Срок освоения: 18 дней Возраст учащихся: 6 – 14 лет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Дополнительные общеразвивающие программы, планируемые к реализации  по персонифицированному финансовому сертификату дополнительного образования детей  в Санкт-Петербурге</dc:title>
  <dc:creator>admin</dc:creator>
  <cp:lastModifiedBy>р</cp:lastModifiedBy>
  <cp:revision>33</cp:revision>
  <dcterms:created xsi:type="dcterms:W3CDTF">2023-09-14T13:07:07Z</dcterms:created>
  <dcterms:modified xsi:type="dcterms:W3CDTF">2024-01-19T13:34:50Z</dcterms:modified>
</cp:coreProperties>
</file>